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2"/>
  </p:notesMasterIdLst>
  <p:handoutMasterIdLst>
    <p:handoutMasterId r:id="rId33"/>
  </p:handoutMasterIdLst>
  <p:sldIdLst>
    <p:sldId id="256" r:id="rId2"/>
    <p:sldId id="320" r:id="rId3"/>
    <p:sldId id="321" r:id="rId4"/>
    <p:sldId id="322" r:id="rId5"/>
    <p:sldId id="323" r:id="rId6"/>
    <p:sldId id="324" r:id="rId7"/>
    <p:sldId id="325" r:id="rId8"/>
    <p:sldId id="338" r:id="rId9"/>
    <p:sldId id="326" r:id="rId10"/>
    <p:sldId id="327" r:id="rId11"/>
    <p:sldId id="328" r:id="rId12"/>
    <p:sldId id="329" r:id="rId13"/>
    <p:sldId id="330" r:id="rId14"/>
    <p:sldId id="331" r:id="rId15"/>
    <p:sldId id="332" r:id="rId16"/>
    <p:sldId id="333" r:id="rId17"/>
    <p:sldId id="334" r:id="rId18"/>
    <p:sldId id="335" r:id="rId19"/>
    <p:sldId id="336" r:id="rId20"/>
    <p:sldId id="337" r:id="rId21"/>
    <p:sldId id="313" r:id="rId22"/>
    <p:sldId id="340" r:id="rId23"/>
    <p:sldId id="341" r:id="rId24"/>
    <p:sldId id="342" r:id="rId25"/>
    <p:sldId id="343" r:id="rId26"/>
    <p:sldId id="344" r:id="rId27"/>
    <p:sldId id="345" r:id="rId28"/>
    <p:sldId id="339" r:id="rId29"/>
    <p:sldId id="346" r:id="rId30"/>
    <p:sldId id="347" r:id="rId3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EC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112" autoAdjust="0"/>
    <p:restoredTop sz="65923" autoAdjust="0"/>
  </p:normalViewPr>
  <p:slideViewPr>
    <p:cSldViewPr snapToGrid="0">
      <p:cViewPr varScale="1">
        <p:scale>
          <a:sx n="88" d="100"/>
          <a:sy n="88" d="100"/>
        </p:scale>
        <p:origin x="54" y="69"/>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61"/>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778888-32C8-464A-93A6-86DB7E42A18D}" type="doc">
      <dgm:prSet loTypeId="urn:microsoft.com/office/officeart/2005/8/layout/vList2" loCatId="list" qsTypeId="urn:microsoft.com/office/officeart/2005/8/quickstyle/simple1" qsCatId="simple" csTypeId="urn:microsoft.com/office/officeart/2005/8/colors/accent5_2" csCatId="accent5" phldr="1"/>
      <dgm:spPr/>
      <dgm:t>
        <a:bodyPr/>
        <a:lstStyle/>
        <a:p>
          <a:endParaRPr lang="ru-RU"/>
        </a:p>
      </dgm:t>
    </dgm:pt>
    <dgm:pt modelId="{03E59ED4-1CA4-4F78-9F36-4CFD476BD088}">
      <dgm:prSet/>
      <dgm:spPr/>
      <dgm:t>
        <a:bodyPr/>
        <a:lstStyle/>
        <a:p>
          <a:pPr algn="l"/>
          <a:r>
            <a:rPr lang="ru-RU" dirty="0"/>
            <a:t>Увеличение интеграции встраиваемых систем</a:t>
          </a:r>
        </a:p>
      </dgm:t>
    </dgm:pt>
    <dgm:pt modelId="{165BB393-8D3A-4D18-9F02-088526591CD5}" type="parTrans" cxnId="{34E81A93-9957-4259-8A34-304D981CCBB9}">
      <dgm:prSet/>
      <dgm:spPr/>
      <dgm:t>
        <a:bodyPr/>
        <a:lstStyle/>
        <a:p>
          <a:endParaRPr lang="ru-RU"/>
        </a:p>
      </dgm:t>
    </dgm:pt>
    <dgm:pt modelId="{5F8248F6-2601-467E-857A-4E3D7F2B617E}" type="sibTrans" cxnId="{34E81A93-9957-4259-8A34-304D981CCBB9}">
      <dgm:prSet/>
      <dgm:spPr/>
      <dgm:t>
        <a:bodyPr/>
        <a:lstStyle/>
        <a:p>
          <a:endParaRPr lang="ru-RU"/>
        </a:p>
      </dgm:t>
    </dgm:pt>
    <dgm:pt modelId="{D968A76C-EB47-4B2A-AF53-A9BFD0386436}">
      <dgm:prSet/>
      <dgm:spPr/>
      <dgm:t>
        <a:bodyPr/>
        <a:lstStyle/>
        <a:p>
          <a:r>
            <a:rPr lang="ru-RU" dirty="0"/>
            <a:t>Тестирование, отладка и анализ ВПО</a:t>
          </a:r>
        </a:p>
      </dgm:t>
    </dgm:pt>
    <dgm:pt modelId="{E39565C0-28CB-4BB1-A924-FB5C83E3D6C8}" type="parTrans" cxnId="{C6938F68-0CC2-4C03-842A-4A607091B69C}">
      <dgm:prSet/>
      <dgm:spPr/>
      <dgm:t>
        <a:bodyPr/>
        <a:lstStyle/>
        <a:p>
          <a:endParaRPr lang="ru-RU"/>
        </a:p>
      </dgm:t>
    </dgm:pt>
    <dgm:pt modelId="{BB1ED467-D30F-4F90-8C04-53320C7B55B9}" type="sibTrans" cxnId="{C6938F68-0CC2-4C03-842A-4A607091B69C}">
      <dgm:prSet/>
      <dgm:spPr/>
      <dgm:t>
        <a:bodyPr/>
        <a:lstStyle/>
        <a:p>
          <a:endParaRPr lang="ru-RU"/>
        </a:p>
      </dgm:t>
    </dgm:pt>
    <dgm:pt modelId="{2864C0D0-AE39-495D-AEEF-451ACE779D12}">
      <dgm:prSet/>
      <dgm:spPr/>
      <dgm:t>
        <a:bodyPr/>
        <a:lstStyle/>
        <a:p>
          <a:r>
            <a:rPr lang="ru-RU" dirty="0"/>
            <a:t>Разработка надежного, отказоустойчивого и безопасного ВПО</a:t>
          </a:r>
        </a:p>
      </dgm:t>
    </dgm:pt>
    <dgm:pt modelId="{6E452A46-3016-41D9-ACCF-4ED6E8BE610F}" type="parTrans" cxnId="{22EA7787-8BFB-4B38-9A9A-185F19DDA972}">
      <dgm:prSet/>
      <dgm:spPr/>
      <dgm:t>
        <a:bodyPr/>
        <a:lstStyle/>
        <a:p>
          <a:endParaRPr lang="ru-RU"/>
        </a:p>
      </dgm:t>
    </dgm:pt>
    <dgm:pt modelId="{216C7A8A-78AB-4F9F-9B58-3819DF7E6097}" type="sibTrans" cxnId="{22EA7787-8BFB-4B38-9A9A-185F19DDA972}">
      <dgm:prSet/>
      <dgm:spPr/>
      <dgm:t>
        <a:bodyPr/>
        <a:lstStyle/>
        <a:p>
          <a:endParaRPr lang="ru-RU"/>
        </a:p>
      </dgm:t>
    </dgm:pt>
    <dgm:pt modelId="{0D61E779-0E06-404D-A56C-358A55F554D1}">
      <dgm:prSet/>
      <dgm:spPr/>
      <dgm:t>
        <a:bodyPr/>
        <a:lstStyle/>
        <a:p>
          <a:r>
            <a:rPr lang="ru-RU" dirty="0"/>
            <a:t>Затруднения при проведения отладочных процессов на устройстве</a:t>
          </a:r>
        </a:p>
      </dgm:t>
    </dgm:pt>
    <dgm:pt modelId="{0DBABAE9-C2A5-4826-9869-1B8981F44641}" type="parTrans" cxnId="{026A028B-8F4F-41CF-95F5-26B357E1AC1E}">
      <dgm:prSet/>
      <dgm:spPr/>
      <dgm:t>
        <a:bodyPr/>
        <a:lstStyle/>
        <a:p>
          <a:endParaRPr lang="ru-RU"/>
        </a:p>
      </dgm:t>
    </dgm:pt>
    <dgm:pt modelId="{72BCEF66-03DB-4DFF-9967-C8EE1183584B}" type="sibTrans" cxnId="{026A028B-8F4F-41CF-95F5-26B357E1AC1E}">
      <dgm:prSet/>
      <dgm:spPr/>
      <dgm:t>
        <a:bodyPr/>
        <a:lstStyle/>
        <a:p>
          <a:endParaRPr lang="ru-RU"/>
        </a:p>
      </dgm:t>
    </dgm:pt>
    <dgm:pt modelId="{6FB7BC50-FF77-46F4-A602-575CCE53A851}" type="pres">
      <dgm:prSet presAssocID="{81778888-32C8-464A-93A6-86DB7E42A18D}" presName="linear" presStyleCnt="0">
        <dgm:presLayoutVars>
          <dgm:animLvl val="lvl"/>
          <dgm:resizeHandles val="exact"/>
        </dgm:presLayoutVars>
      </dgm:prSet>
      <dgm:spPr/>
    </dgm:pt>
    <dgm:pt modelId="{B55B74E2-659D-4BA8-B13D-B887C216C95A}" type="pres">
      <dgm:prSet presAssocID="{03E59ED4-1CA4-4F78-9F36-4CFD476BD088}" presName="parentText" presStyleLbl="node1" presStyleIdx="0" presStyleCnt="4">
        <dgm:presLayoutVars>
          <dgm:chMax val="0"/>
          <dgm:bulletEnabled val="1"/>
        </dgm:presLayoutVars>
      </dgm:prSet>
      <dgm:spPr/>
    </dgm:pt>
    <dgm:pt modelId="{C00ACE21-E6E2-4875-A377-A00053AD1601}" type="pres">
      <dgm:prSet presAssocID="{5F8248F6-2601-467E-857A-4E3D7F2B617E}" presName="spacer" presStyleCnt="0"/>
      <dgm:spPr/>
    </dgm:pt>
    <dgm:pt modelId="{7128F9ED-E757-422E-973A-2372E96D310F}" type="pres">
      <dgm:prSet presAssocID="{D968A76C-EB47-4B2A-AF53-A9BFD0386436}" presName="parentText" presStyleLbl="node1" presStyleIdx="1" presStyleCnt="4">
        <dgm:presLayoutVars>
          <dgm:chMax val="0"/>
          <dgm:bulletEnabled val="1"/>
        </dgm:presLayoutVars>
      </dgm:prSet>
      <dgm:spPr/>
    </dgm:pt>
    <dgm:pt modelId="{F142368E-39CE-4387-AEBA-9D8F598D39C0}" type="pres">
      <dgm:prSet presAssocID="{BB1ED467-D30F-4F90-8C04-53320C7B55B9}" presName="spacer" presStyleCnt="0"/>
      <dgm:spPr/>
    </dgm:pt>
    <dgm:pt modelId="{DC29BF6F-7E0D-4D49-9C27-84ACA452B1DD}" type="pres">
      <dgm:prSet presAssocID="{2864C0D0-AE39-495D-AEEF-451ACE779D12}" presName="parentText" presStyleLbl="node1" presStyleIdx="2" presStyleCnt="4">
        <dgm:presLayoutVars>
          <dgm:chMax val="0"/>
          <dgm:bulletEnabled val="1"/>
        </dgm:presLayoutVars>
      </dgm:prSet>
      <dgm:spPr/>
    </dgm:pt>
    <dgm:pt modelId="{28C0AB20-EC2E-4611-9573-9F802BC65663}" type="pres">
      <dgm:prSet presAssocID="{216C7A8A-78AB-4F9F-9B58-3819DF7E6097}" presName="spacer" presStyleCnt="0"/>
      <dgm:spPr/>
    </dgm:pt>
    <dgm:pt modelId="{593FA5C7-6EBC-4646-BC48-90462CB96F25}" type="pres">
      <dgm:prSet presAssocID="{0D61E779-0E06-404D-A56C-358A55F554D1}" presName="parentText" presStyleLbl="node1" presStyleIdx="3" presStyleCnt="4">
        <dgm:presLayoutVars>
          <dgm:chMax val="0"/>
          <dgm:bulletEnabled val="1"/>
        </dgm:presLayoutVars>
      </dgm:prSet>
      <dgm:spPr/>
    </dgm:pt>
  </dgm:ptLst>
  <dgm:cxnLst>
    <dgm:cxn modelId="{C915231B-D597-46D1-9829-8CD75572F8C8}" type="presOf" srcId="{D968A76C-EB47-4B2A-AF53-A9BFD0386436}" destId="{7128F9ED-E757-422E-973A-2372E96D310F}" srcOrd="0" destOrd="0" presId="urn:microsoft.com/office/officeart/2005/8/layout/vList2"/>
    <dgm:cxn modelId="{9D0EA73D-DECA-475B-BE39-8434BEF21264}" type="presOf" srcId="{03E59ED4-1CA4-4F78-9F36-4CFD476BD088}" destId="{B55B74E2-659D-4BA8-B13D-B887C216C95A}" srcOrd="0" destOrd="0" presId="urn:microsoft.com/office/officeart/2005/8/layout/vList2"/>
    <dgm:cxn modelId="{C6938F68-0CC2-4C03-842A-4A607091B69C}" srcId="{81778888-32C8-464A-93A6-86DB7E42A18D}" destId="{D968A76C-EB47-4B2A-AF53-A9BFD0386436}" srcOrd="1" destOrd="0" parTransId="{E39565C0-28CB-4BB1-A924-FB5C83E3D6C8}" sibTransId="{BB1ED467-D30F-4F90-8C04-53320C7B55B9}"/>
    <dgm:cxn modelId="{2AD27A6F-9115-417F-BE9F-32A8BFEFACB0}" type="presOf" srcId="{81778888-32C8-464A-93A6-86DB7E42A18D}" destId="{6FB7BC50-FF77-46F4-A602-575CCE53A851}" srcOrd="0" destOrd="0" presId="urn:microsoft.com/office/officeart/2005/8/layout/vList2"/>
    <dgm:cxn modelId="{1A992985-D606-465D-BEC1-448A6A56EA26}" type="presOf" srcId="{2864C0D0-AE39-495D-AEEF-451ACE779D12}" destId="{DC29BF6F-7E0D-4D49-9C27-84ACA452B1DD}" srcOrd="0" destOrd="0" presId="urn:microsoft.com/office/officeart/2005/8/layout/vList2"/>
    <dgm:cxn modelId="{22EA7787-8BFB-4B38-9A9A-185F19DDA972}" srcId="{81778888-32C8-464A-93A6-86DB7E42A18D}" destId="{2864C0D0-AE39-495D-AEEF-451ACE779D12}" srcOrd="2" destOrd="0" parTransId="{6E452A46-3016-41D9-ACCF-4ED6E8BE610F}" sibTransId="{216C7A8A-78AB-4F9F-9B58-3819DF7E6097}"/>
    <dgm:cxn modelId="{026A028B-8F4F-41CF-95F5-26B357E1AC1E}" srcId="{81778888-32C8-464A-93A6-86DB7E42A18D}" destId="{0D61E779-0E06-404D-A56C-358A55F554D1}" srcOrd="3" destOrd="0" parTransId="{0DBABAE9-C2A5-4826-9869-1B8981F44641}" sibTransId="{72BCEF66-03DB-4DFF-9967-C8EE1183584B}"/>
    <dgm:cxn modelId="{34E81A93-9957-4259-8A34-304D981CCBB9}" srcId="{81778888-32C8-464A-93A6-86DB7E42A18D}" destId="{03E59ED4-1CA4-4F78-9F36-4CFD476BD088}" srcOrd="0" destOrd="0" parTransId="{165BB393-8D3A-4D18-9F02-088526591CD5}" sibTransId="{5F8248F6-2601-467E-857A-4E3D7F2B617E}"/>
    <dgm:cxn modelId="{622A6EC2-727E-4167-AC3D-190CBE2DA819}" type="presOf" srcId="{0D61E779-0E06-404D-A56C-358A55F554D1}" destId="{593FA5C7-6EBC-4646-BC48-90462CB96F25}" srcOrd="0" destOrd="0" presId="urn:microsoft.com/office/officeart/2005/8/layout/vList2"/>
    <dgm:cxn modelId="{6FF25EA9-9FF5-455D-ADE9-FAE78ACE7A1C}" type="presParOf" srcId="{6FB7BC50-FF77-46F4-A602-575CCE53A851}" destId="{B55B74E2-659D-4BA8-B13D-B887C216C95A}" srcOrd="0" destOrd="0" presId="urn:microsoft.com/office/officeart/2005/8/layout/vList2"/>
    <dgm:cxn modelId="{33B1468A-AF89-4B28-AB55-E63882010A57}" type="presParOf" srcId="{6FB7BC50-FF77-46F4-A602-575CCE53A851}" destId="{C00ACE21-E6E2-4875-A377-A00053AD1601}" srcOrd="1" destOrd="0" presId="urn:microsoft.com/office/officeart/2005/8/layout/vList2"/>
    <dgm:cxn modelId="{C624307A-AB97-4A55-B4CA-A6806B81EC41}" type="presParOf" srcId="{6FB7BC50-FF77-46F4-A602-575CCE53A851}" destId="{7128F9ED-E757-422E-973A-2372E96D310F}" srcOrd="2" destOrd="0" presId="urn:microsoft.com/office/officeart/2005/8/layout/vList2"/>
    <dgm:cxn modelId="{00167D4A-4D94-4D37-A3B2-023427B7807F}" type="presParOf" srcId="{6FB7BC50-FF77-46F4-A602-575CCE53A851}" destId="{F142368E-39CE-4387-AEBA-9D8F598D39C0}" srcOrd="3" destOrd="0" presId="urn:microsoft.com/office/officeart/2005/8/layout/vList2"/>
    <dgm:cxn modelId="{77016252-523C-4049-921A-B55CB1C1F299}" type="presParOf" srcId="{6FB7BC50-FF77-46F4-A602-575CCE53A851}" destId="{DC29BF6F-7E0D-4D49-9C27-84ACA452B1DD}" srcOrd="4" destOrd="0" presId="urn:microsoft.com/office/officeart/2005/8/layout/vList2"/>
    <dgm:cxn modelId="{DA3AC3AC-D8E4-4A1E-9F32-BDA4A39116C6}" type="presParOf" srcId="{6FB7BC50-FF77-46F4-A602-575CCE53A851}" destId="{28C0AB20-EC2E-4611-9573-9F802BC65663}" srcOrd="5" destOrd="0" presId="urn:microsoft.com/office/officeart/2005/8/layout/vList2"/>
    <dgm:cxn modelId="{C3416979-91EC-40A8-92F7-93351B094C2F}" type="presParOf" srcId="{6FB7BC50-FF77-46F4-A602-575CCE53A851}" destId="{593FA5C7-6EBC-4646-BC48-90462CB96F25}"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B74E2-659D-4BA8-B13D-B887C216C95A}">
      <dsp:nvSpPr>
        <dsp:cNvPr id="0" name=""/>
        <dsp:cNvSpPr/>
      </dsp:nvSpPr>
      <dsp:spPr>
        <a:xfrm>
          <a:off x="0" y="402929"/>
          <a:ext cx="5603210" cy="994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ru-RU" sz="2500" kern="1200" dirty="0"/>
            <a:t>Увеличение интеграции встраиваемых систем</a:t>
          </a:r>
        </a:p>
      </dsp:txBody>
      <dsp:txXfrm>
        <a:off x="48547" y="451476"/>
        <a:ext cx="5506116" cy="897406"/>
      </dsp:txXfrm>
    </dsp:sp>
    <dsp:sp modelId="{7128F9ED-E757-422E-973A-2372E96D310F}">
      <dsp:nvSpPr>
        <dsp:cNvPr id="0" name=""/>
        <dsp:cNvSpPr/>
      </dsp:nvSpPr>
      <dsp:spPr>
        <a:xfrm>
          <a:off x="0" y="1469429"/>
          <a:ext cx="5603210" cy="994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ru-RU" sz="2500" kern="1200" dirty="0"/>
            <a:t>Тестирование, отладка и анализ ВПО</a:t>
          </a:r>
        </a:p>
      </dsp:txBody>
      <dsp:txXfrm>
        <a:off x="48547" y="1517976"/>
        <a:ext cx="5506116" cy="897406"/>
      </dsp:txXfrm>
    </dsp:sp>
    <dsp:sp modelId="{DC29BF6F-7E0D-4D49-9C27-84ACA452B1DD}">
      <dsp:nvSpPr>
        <dsp:cNvPr id="0" name=""/>
        <dsp:cNvSpPr/>
      </dsp:nvSpPr>
      <dsp:spPr>
        <a:xfrm>
          <a:off x="0" y="2535929"/>
          <a:ext cx="5603210" cy="994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ru-RU" sz="2500" kern="1200" dirty="0"/>
            <a:t>Разработка надежного, отказоустойчивого и безопасного ВПО</a:t>
          </a:r>
        </a:p>
      </dsp:txBody>
      <dsp:txXfrm>
        <a:off x="48547" y="2584476"/>
        <a:ext cx="5506116" cy="897406"/>
      </dsp:txXfrm>
    </dsp:sp>
    <dsp:sp modelId="{593FA5C7-6EBC-4646-BC48-90462CB96F25}">
      <dsp:nvSpPr>
        <dsp:cNvPr id="0" name=""/>
        <dsp:cNvSpPr/>
      </dsp:nvSpPr>
      <dsp:spPr>
        <a:xfrm>
          <a:off x="0" y="3602429"/>
          <a:ext cx="5603210" cy="994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ru-RU" sz="2500" kern="1200" dirty="0"/>
            <a:t>Затруднения при проведения отладочных процессов на устройстве</a:t>
          </a:r>
        </a:p>
      </dsp:txBody>
      <dsp:txXfrm>
        <a:off x="48547" y="3650976"/>
        <a:ext cx="5506116" cy="89740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B4915D-FBB9-C34F-896A-85F3E7E8FB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U"/>
          </a:p>
        </p:txBody>
      </p:sp>
      <p:sp>
        <p:nvSpPr>
          <p:cNvPr id="3" name="Date Placeholder 2">
            <a:extLst>
              <a:ext uri="{FF2B5EF4-FFF2-40B4-BE49-F238E27FC236}">
                <a16:creationId xmlns:a16="http://schemas.microsoft.com/office/drawing/2014/main" id="{C9F0947B-6219-8648-B898-CB8D601F79A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70F716-410A-A54A-8F98-B0E52D6A559C}" type="datetimeFigureOut">
              <a:rPr lang="en-RU" smtClean="0"/>
              <a:t>05/27/2024</a:t>
            </a:fld>
            <a:endParaRPr lang="en-RU"/>
          </a:p>
        </p:txBody>
      </p:sp>
      <p:sp>
        <p:nvSpPr>
          <p:cNvPr id="4" name="Footer Placeholder 3">
            <a:extLst>
              <a:ext uri="{FF2B5EF4-FFF2-40B4-BE49-F238E27FC236}">
                <a16:creationId xmlns:a16="http://schemas.microsoft.com/office/drawing/2014/main" id="{4A70DA14-315A-E241-9443-CF16C3507BF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RU"/>
          </a:p>
        </p:txBody>
      </p:sp>
      <p:sp>
        <p:nvSpPr>
          <p:cNvPr id="5" name="Slide Number Placeholder 4">
            <a:extLst>
              <a:ext uri="{FF2B5EF4-FFF2-40B4-BE49-F238E27FC236}">
                <a16:creationId xmlns:a16="http://schemas.microsoft.com/office/drawing/2014/main" id="{E4A027F8-465E-3844-B109-5A0A2ACF652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1FC2E3C-935E-464B-A11B-CA5EFFF394FC}" type="slidenum">
              <a:rPr lang="en-RU" smtClean="0"/>
              <a:t>‹#›</a:t>
            </a:fld>
            <a:endParaRPr lang="en-RU"/>
          </a:p>
        </p:txBody>
      </p:sp>
    </p:spTree>
    <p:extLst>
      <p:ext uri="{BB962C8B-B14F-4D97-AF65-F5344CB8AC3E}">
        <p14:creationId xmlns:p14="http://schemas.microsoft.com/office/powerpoint/2010/main" val="73402728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344C1D-7E01-1847-9C7D-D045223BB03C}" type="datetimeFigureOut">
              <a:rPr lang="en-RU" smtClean="0"/>
              <a:t>05/27/2024</a:t>
            </a:fld>
            <a:endParaRPr lang="en-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EA287C-F450-484E-9FD5-FC6D729DAEC8}" type="slidenum">
              <a:rPr lang="en-RU" smtClean="0"/>
              <a:t>‹#›</a:t>
            </a:fld>
            <a:endParaRPr lang="en-RU"/>
          </a:p>
        </p:txBody>
      </p:sp>
    </p:spTree>
    <p:extLst>
      <p:ext uri="{BB962C8B-B14F-4D97-AF65-F5344CB8AC3E}">
        <p14:creationId xmlns:p14="http://schemas.microsoft.com/office/powerpoint/2010/main" val="93003405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Здравствуйте уважаемые члены комиссии, я студент группы ИУ4-41М Кутаев Кирилл</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Представляю вашему вниманию выпускную квалификационную работу магистра на тему: «Разработка эмулятора ядра </a:t>
            </a:r>
            <a:r>
              <a:rPr lang="en-US" sz="1800" dirty="0">
                <a:effectLst/>
                <a:latin typeface="Calibri" panose="020F0502020204030204" pitchFamily="34" charset="0"/>
                <a:ea typeface="Calibri" panose="020F0502020204030204" pitchFamily="34" charset="0"/>
                <a:cs typeface="Times New Roman" panose="02020603050405020304" pitchFamily="18" charset="0"/>
              </a:rPr>
              <a:t>MIPS</a:t>
            </a:r>
            <a:r>
              <a:rPr lang="ru-RU" sz="1800" dirty="0">
                <a:effectLst/>
                <a:latin typeface="Calibri" panose="020F0502020204030204" pitchFamily="34" charset="0"/>
                <a:ea typeface="Calibri" panose="020F0502020204030204" pitchFamily="34" charset="0"/>
                <a:cs typeface="Times New Roman" panose="02020603050405020304" pitchFamily="18" charset="0"/>
              </a:rPr>
              <a:t> с использованием современных средств и методов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a:t>
            </a:fld>
            <a:endParaRPr lang="en-RU"/>
          </a:p>
        </p:txBody>
      </p:sp>
    </p:spTree>
    <p:extLst>
      <p:ext uri="{BB962C8B-B14F-4D97-AF65-F5344CB8AC3E}">
        <p14:creationId xmlns:p14="http://schemas.microsoft.com/office/powerpoint/2010/main" val="3968271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Также для гибкой конфигурации программного комплекса был разработан четырехуровневый иерархический дескриптор в нотации JSON.</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10</a:t>
            </a:fld>
            <a:endParaRPr lang="en-RU"/>
          </a:p>
        </p:txBody>
      </p:sp>
    </p:spTree>
    <p:extLst>
      <p:ext uri="{BB962C8B-B14F-4D97-AF65-F5344CB8AC3E}">
        <p14:creationId xmlns:p14="http://schemas.microsoft.com/office/powerpoint/2010/main" val="3537015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Для исследования быстродействия были выбраны 3 алгоритма, на которых будут проводиться измерения. Они содержат операции, которые процессор в основном выполняет во время своей работы.</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11</a:t>
            </a:fld>
            <a:endParaRPr lang="en-RU"/>
          </a:p>
        </p:txBody>
      </p:sp>
    </p:spTree>
    <p:extLst>
      <p:ext uri="{BB962C8B-B14F-4D97-AF65-F5344CB8AC3E}">
        <p14:creationId xmlns:p14="http://schemas.microsoft.com/office/powerpoint/2010/main" val="1658855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С помощью разработанного программного комплекса было проведено исследование быстродействия средств проектирования ПО. По результатам которого для разработки эмулятора ядра MIPS выбрано средство проектирования ПО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 показавшее высокое быстродействие.</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12</a:t>
            </a:fld>
            <a:endParaRPr lang="en-RU"/>
          </a:p>
        </p:txBody>
      </p:sp>
    </p:spTree>
    <p:extLst>
      <p:ext uri="{BB962C8B-B14F-4D97-AF65-F5344CB8AC3E}">
        <p14:creationId xmlns:p14="http://schemas.microsoft.com/office/powerpoint/2010/main" val="2973964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Для разработки эмулятора ядра MIPS была спроектирована его архитектура, представленная на слайде. Также представлен алгоритм основного цикла эмулятора.</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13</a:t>
            </a:fld>
            <a:endParaRPr lang="en-RU"/>
          </a:p>
        </p:txBody>
      </p:sp>
    </p:spTree>
    <p:extLst>
      <p:ext uri="{BB962C8B-B14F-4D97-AF65-F5344CB8AC3E}">
        <p14:creationId xmlns:p14="http://schemas.microsoft.com/office/powerpoint/2010/main" val="66405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В результате был разработан прототип эмулятора ядра MIPS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Rush</a:t>
            </a:r>
            <a:r>
              <a:rPr lang="ru-RU" sz="1800" dirty="0">
                <a:effectLst/>
                <a:latin typeface="Calibri" panose="020F0502020204030204" pitchFamily="34" charset="0"/>
                <a:ea typeface="Calibri" panose="020F0502020204030204" pitchFamily="34" charset="0"/>
                <a:cs typeface="Times New Roman" panose="02020603050405020304" pitchFamily="18" charset="0"/>
              </a:rPr>
              <a:t>. Он поддерживает архитектуру набора команд MIPS32, в нем реализовано 54 нативные и 74 псевдо-инструкции.</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14</a:t>
            </a:fld>
            <a:endParaRPr lang="en-RU"/>
          </a:p>
        </p:txBody>
      </p:sp>
    </p:spTree>
    <p:extLst>
      <p:ext uri="{BB962C8B-B14F-4D97-AF65-F5344CB8AC3E}">
        <p14:creationId xmlns:p14="http://schemas.microsoft.com/office/powerpoint/2010/main" val="4037402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На данном слайде представлен пример эмуляции алгоритма поиска простых чисел. Слева исходный код на Си, посередине результат его компиляции в ассемблерные инструкции, справа листинг запуска данного ПО в разработанном эмуляторе.</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15</a:t>
            </a:fld>
            <a:endParaRPr lang="en-RU"/>
          </a:p>
        </p:txBody>
      </p:sp>
    </p:spTree>
    <p:extLst>
      <p:ext uri="{BB962C8B-B14F-4D97-AF65-F5344CB8AC3E}">
        <p14:creationId xmlns:p14="http://schemas.microsoft.com/office/powerpoint/2010/main" val="2846761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Здесь представлено сравнение декодирования инструкции в нескольких эмуляторах. Показано, что набирающие популярность средства проектирования ПО позволяют уменьшить количество строк кода, необходимых для описание программной реализации, таким образом снижая трудозатраты.</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16</a:t>
            </a:fld>
            <a:endParaRPr lang="en-RU"/>
          </a:p>
        </p:txBody>
      </p:sp>
    </p:spTree>
    <p:extLst>
      <p:ext uri="{BB962C8B-B14F-4D97-AF65-F5344CB8AC3E}">
        <p14:creationId xmlns:p14="http://schemas.microsoft.com/office/powerpoint/2010/main" val="37726269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Далее были проведены испытания быстродействия эмуляторов. Разработанный эмулятор показал высокие результаты быстродействия. Использование набирающего популярность средства проектирования ПО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 позволяет добиться высокого быстродействия эмуляции по сравнению с аналогами.</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17</a:t>
            </a:fld>
            <a:endParaRPr lang="en-RU"/>
          </a:p>
        </p:txBody>
      </p:sp>
    </p:spTree>
    <p:extLst>
      <p:ext uri="{BB962C8B-B14F-4D97-AF65-F5344CB8AC3E}">
        <p14:creationId xmlns:p14="http://schemas.microsoft.com/office/powerpoint/2010/main" val="3775295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Затем проведен подсчет трудозатрат. Разработанный эмулятор показал низкие результаты оценки человеко-месяцев. Таким образом, использование средства проектирования ПО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 позволяет добиться уменьшения трудозатрат, необходимых для реализации составляющих эмулируемой системы.</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18</a:t>
            </a:fld>
            <a:endParaRPr lang="en-RU"/>
          </a:p>
        </p:txBody>
      </p:sp>
    </p:spTree>
    <p:extLst>
      <p:ext uri="{BB962C8B-B14F-4D97-AF65-F5344CB8AC3E}">
        <p14:creationId xmlns:p14="http://schemas.microsoft.com/office/powerpoint/2010/main" val="22178454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ru-RU" dirty="0"/>
                  <a:t>Результаты работы:</a:t>
                </a:r>
              </a:p>
              <a:p>
                <a:pPr marL="342900" marR="0" lvl="0" indent="-342900" algn="just">
                  <a:spcBef>
                    <a:spcPts val="0"/>
                  </a:spcBef>
                  <a:spcAft>
                    <a:spcPts val="800"/>
                  </a:spcAft>
                  <a:buFont typeface="+mj-lt"/>
                  <a:buAutoNum type="arabicPeriod"/>
                  <a:tabLst>
                    <a:tab pos="457200" algn="l"/>
                  </a:tabLst>
                </a:pPr>
                <a:r>
                  <a:rPr lang="ru-RU" sz="1800" dirty="0">
                    <a:effectLst/>
                    <a:latin typeface="Calibri" panose="020F0502020204030204" pitchFamily="34" charset="0"/>
                    <a:ea typeface="Calibri" panose="020F0502020204030204" pitchFamily="34" charset="0"/>
                    <a:cs typeface="Times New Roman" panose="02020603050405020304" pitchFamily="18" charset="0"/>
                  </a:rPr>
                  <a:t>Разработана методика исследования быстродействия средств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mj-lt"/>
                  <a:buAutoNum type="arabicPeriod"/>
                  <a:tabLst>
                    <a:tab pos="457200" algn="l"/>
                  </a:tabLst>
                </a:pPr>
                <a:r>
                  <a:rPr lang="ru-RU" sz="1800" dirty="0">
                    <a:effectLst/>
                    <a:latin typeface="Calibri" panose="020F0502020204030204" pitchFamily="34" charset="0"/>
                    <a:ea typeface="Calibri" panose="020F0502020204030204" pitchFamily="34" charset="0"/>
                    <a:cs typeface="Times New Roman" panose="02020603050405020304" pitchFamily="18" charset="0"/>
                  </a:rPr>
                  <a:t>Реализована методика исследования быстродействия в виде программного комплекса. Проведено исследование быстродействия средств проектирования ПО, по результатам которого выбрано средство для реализации эмулятора ядра </a:t>
                </a:r>
                <a:r>
                  <a:rPr lang="en-US" sz="1800" dirty="0">
                    <a:effectLst/>
                    <a:latin typeface="Calibri" panose="020F0502020204030204" pitchFamily="34" charset="0"/>
                    <a:ea typeface="Calibri" panose="020F0502020204030204" pitchFamily="34" charset="0"/>
                    <a:cs typeface="Times New Roman" panose="02020603050405020304" pitchFamily="18" charset="0"/>
                  </a:rPr>
                  <a:t>MIPS</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mj-lt"/>
                  <a:buAutoNum type="arabicPeriod"/>
                  <a:tabLst>
                    <a:tab pos="457200" algn="l"/>
                  </a:tabLst>
                </a:pPr>
                <a:r>
                  <a:rPr lang="ru-RU" sz="1800" dirty="0">
                    <a:effectLst/>
                    <a:latin typeface="Calibri" panose="020F0502020204030204" pitchFamily="34" charset="0"/>
                    <a:ea typeface="Calibri" panose="020F0502020204030204" pitchFamily="34" charset="0"/>
                    <a:cs typeface="Times New Roman" panose="02020603050405020304" pitchFamily="18" charset="0"/>
                  </a:rPr>
                  <a:t>Спроектирована архитектура эмулятора ядра </a:t>
                </a:r>
                <a:r>
                  <a:rPr lang="en-US" sz="1800" dirty="0">
                    <a:effectLst/>
                    <a:latin typeface="Calibri" panose="020F0502020204030204" pitchFamily="34" charset="0"/>
                    <a:ea typeface="Calibri" panose="020F0502020204030204" pitchFamily="34" charset="0"/>
                    <a:cs typeface="Times New Roman" panose="02020603050405020304" pitchFamily="18" charset="0"/>
                  </a:rPr>
                  <a:t>MIPS</a:t>
                </a:r>
                <a:r>
                  <a:rPr lang="ru-RU" sz="1800" dirty="0">
                    <a:effectLst/>
                    <a:latin typeface="Calibri" panose="020F0502020204030204" pitchFamily="34" charset="0"/>
                    <a:ea typeface="Calibri" panose="020F0502020204030204" pitchFamily="34" charset="0"/>
                    <a:cs typeface="Times New Roman" panose="02020603050405020304" pitchFamily="18" charset="0"/>
                  </a:rPr>
                  <a:t>. Реализован эмулятор </a:t>
                </a:r>
                <a:r>
                  <a:rPr lang="en-US" sz="1800" dirty="0">
                    <a:effectLst/>
                    <a:latin typeface="Calibri" panose="020F0502020204030204" pitchFamily="34" charset="0"/>
                    <a:ea typeface="Calibri" panose="020F0502020204030204" pitchFamily="34" charset="0"/>
                    <a:cs typeface="Times New Roman" panose="02020603050405020304" pitchFamily="18" charset="0"/>
                  </a:rPr>
                  <a:t>Rush</a:t>
                </a:r>
                <a:r>
                  <a:rPr lang="ru-RU" sz="1800" dirty="0">
                    <a:effectLst/>
                    <a:latin typeface="Calibri" panose="020F0502020204030204" pitchFamily="34" charset="0"/>
                    <a:ea typeface="Calibri" panose="020F0502020204030204" pitchFamily="34" charset="0"/>
                    <a:cs typeface="Times New Roman" panose="02020603050405020304" pitchFamily="18" charset="0"/>
                  </a:rPr>
                  <a:t> с использованием средства проектирования ПО </a:t>
                </a:r>
                <a:r>
                  <a:rPr lang="en-US" sz="1800" dirty="0">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mj-lt"/>
                  <a:buAutoNum type="arabicPeriod"/>
                  <a:tabLst>
                    <a:tab pos="457200" algn="l"/>
                  </a:tabLst>
                </a:pPr>
                <a:r>
                  <a:rPr lang="ru-RU" sz="1800" dirty="0">
                    <a:effectLst/>
                    <a:latin typeface="Calibri" panose="020F0502020204030204" pitchFamily="34" charset="0"/>
                    <a:ea typeface="Calibri" panose="020F0502020204030204" pitchFamily="34" charset="0"/>
                    <a:cs typeface="Times New Roman" panose="02020603050405020304" pitchFamily="18" charset="0"/>
                  </a:rPr>
                  <a:t>Проведено исследование быстродействия эмуляторов ядра </a:t>
                </a:r>
                <a:r>
                  <a:rPr lang="en-US" sz="1800" dirty="0">
                    <a:effectLst/>
                    <a:latin typeface="Calibri" panose="020F0502020204030204" pitchFamily="34" charset="0"/>
                    <a:ea typeface="Calibri" panose="020F0502020204030204" pitchFamily="34" charset="0"/>
                    <a:cs typeface="Times New Roman" panose="02020603050405020304" pitchFamily="18" charset="0"/>
                  </a:rPr>
                  <a:t>MIPS</a:t>
                </a:r>
                <a:r>
                  <a:rPr lang="ru-RU" sz="1800" dirty="0">
                    <a:effectLst/>
                    <a:latin typeface="Calibri" panose="020F0502020204030204" pitchFamily="34" charset="0"/>
                    <a:ea typeface="Calibri" panose="020F0502020204030204" pitchFamily="34" charset="0"/>
                    <a:cs typeface="Times New Roman" panose="02020603050405020304" pitchFamily="18" charset="0"/>
                  </a:rPr>
                  <a:t>. Показано, что по сравнению с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Kopycat</a:t>
                </a:r>
                <a:r>
                  <a:rPr lang="ru-RU" sz="1800" dirty="0">
                    <a:effectLst/>
                    <a:latin typeface="Calibri" panose="020F0502020204030204" pitchFamily="34" charset="0"/>
                    <a:ea typeface="Calibri" panose="020F0502020204030204" pitchFamily="34" charset="0"/>
                    <a:cs typeface="Times New Roman" panose="02020603050405020304" pitchFamily="18" charset="0"/>
                  </a:rPr>
                  <a:t>, эмулятор </a:t>
                </a:r>
                <a:r>
                  <a:rPr lang="en-US" sz="1800" dirty="0">
                    <a:effectLst/>
                    <a:latin typeface="Calibri" panose="020F0502020204030204" pitchFamily="34" charset="0"/>
                    <a:ea typeface="Calibri" panose="020F0502020204030204" pitchFamily="34" charset="0"/>
                    <a:cs typeface="Times New Roman" panose="02020603050405020304" pitchFamily="18" charset="0"/>
                  </a:rPr>
                  <a:t>Rush </a:t>
                </a:r>
                <a:r>
                  <a:rPr lang="ru-RU" sz="1800" dirty="0">
                    <a:effectLst/>
                    <a:latin typeface="Calibri" panose="020F0502020204030204" pitchFamily="34" charset="0"/>
                    <a:ea typeface="Calibri" panose="020F0502020204030204" pitchFamily="34" charset="0"/>
                    <a:cs typeface="Times New Roman" panose="02020603050405020304" pitchFamily="18" charset="0"/>
                  </a:rPr>
                  <a:t>позволяет увеличить скорость выполнения инструкций в </a:t>
                </a:r>
                <a14:m>
                  <m:oMath xmlns:m="http://schemas.openxmlformats.org/officeDocument/2006/math">
                    <m:r>
                      <a:rPr lang="ru-RU" sz="1800" i="1">
                        <a:effectLst/>
                        <a:latin typeface="Cambria Math" panose="02040503050406030204" pitchFamily="18" charset="0"/>
                        <a:ea typeface="Calibri" panose="020F0502020204030204" pitchFamily="34" charset="0"/>
                        <a:cs typeface="Calibri" panose="020F0502020204030204" pitchFamily="34" charset="0"/>
                      </a:rPr>
                      <m:t>≈5</m:t>
                    </m:r>
                  </m:oMath>
                </a14:m>
                <a:r>
                  <a:rPr lang="ru-RU" sz="1800" dirty="0">
                    <a:effectLst/>
                    <a:latin typeface="Calibri" panose="020F0502020204030204" pitchFamily="34" charset="0"/>
                    <a:ea typeface="Calibri" panose="020F0502020204030204" pitchFamily="34" charset="0"/>
                    <a:cs typeface="Times New Roman" panose="02020603050405020304" pitchFamily="18" charset="0"/>
                  </a:rPr>
                  <a:t> раз. Проведена оценка трудозатрат на реализацию эмуляторов, по результатам которой установлено, что по сравнению с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Qemu</a:t>
                </a:r>
                <a:r>
                  <a:rPr lang="ru-RU" sz="1800" dirty="0">
                    <a:effectLst/>
                    <a:latin typeface="Calibri" panose="020F0502020204030204" pitchFamily="34" charset="0"/>
                    <a:ea typeface="Calibri" panose="020F0502020204030204" pitchFamily="34" charset="0"/>
                    <a:cs typeface="Times New Roman" panose="02020603050405020304" pitchFamily="18" charset="0"/>
                  </a:rPr>
                  <a:t>, оценка трудозатрат на реализацию </a:t>
                </a:r>
                <a:r>
                  <a:rPr lang="en-US" sz="1800" dirty="0">
                    <a:effectLst/>
                    <a:latin typeface="Calibri" panose="020F0502020204030204" pitchFamily="34" charset="0"/>
                    <a:ea typeface="Calibri" panose="020F0502020204030204" pitchFamily="34" charset="0"/>
                    <a:cs typeface="Times New Roman" panose="02020603050405020304" pitchFamily="18" charset="0"/>
                  </a:rPr>
                  <a:t>Rush </a:t>
                </a:r>
                <a:r>
                  <a:rPr lang="ru-RU" sz="1800" dirty="0">
                    <a:effectLst/>
                    <a:latin typeface="Calibri" panose="020F0502020204030204" pitchFamily="34" charset="0"/>
                    <a:ea typeface="Calibri" panose="020F0502020204030204" pitchFamily="34" charset="0"/>
                    <a:cs typeface="Times New Roman" panose="02020603050405020304" pitchFamily="18" charset="0"/>
                  </a:rPr>
                  <a:t>меньше на 40%.</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p:txBody>
          </p:sp>
        </mc:Choice>
        <mc:Fallback xmlns="">
          <p:sp>
            <p:nvSpPr>
              <p:cNvPr id="3" name="Notes Placeholder 2"/>
              <p:cNvSpPr>
                <a:spLocks noGrp="1"/>
              </p:cNvSpPr>
              <p:nvPr>
                <p:ph type="body" idx="1"/>
              </p:nvPr>
            </p:nvSpPr>
            <p:spPr/>
            <p:txBody>
              <a:bodyPr/>
              <a:lstStyle/>
              <a:p>
                <a:r>
                  <a:rPr lang="ru-RU" dirty="0"/>
                  <a:t>Результаты работы:</a:t>
                </a:r>
              </a:p>
              <a:p>
                <a:pPr marL="514350" indent="-514350" algn="just">
                  <a:buFont typeface="+mj-lt"/>
                  <a:buAutoNum type="arabicPeriod"/>
                </a:pPr>
                <a:r>
                  <a:rPr lang="ru-RU" sz="1200" dirty="0">
                    <a:ea typeface="Helvetica Neue" panose="02000503000000020004" pitchFamily="2" charset="0"/>
                    <a:cs typeface="Helvetica Neue" panose="02000503000000020004" pitchFamily="2" charset="0"/>
                  </a:rPr>
                  <a:t>Разработана методика исследования быстродействия современных средств проектирования ПО</a:t>
                </a:r>
              </a:p>
              <a:p>
                <a:pPr marL="514350" indent="-514350" algn="just">
                  <a:buFont typeface="+mj-lt"/>
                  <a:buAutoNum type="arabicPeriod"/>
                </a:pPr>
                <a:r>
                  <a:rPr lang="ru-RU" sz="1200" dirty="0">
                    <a:ea typeface="Helvetica Neue" panose="02000503000000020004" pitchFamily="2" charset="0"/>
                    <a:cs typeface="Helvetica Neue" panose="02000503000000020004" pitchFamily="2" charset="0"/>
                  </a:rPr>
                  <a:t>Реализована методика исследования быстродействия современных средств проектирования ПО в виде программного комплекса. Проведено исследование быстродействия современных средств проектирования ПО. Для реализации эмулятора ядра MIPS выбрано средство проектирования ПО.</a:t>
                </a:r>
              </a:p>
              <a:p>
                <a:pPr marL="514350" indent="-514350" algn="just">
                  <a:buFont typeface="+mj-lt"/>
                  <a:buAutoNum type="arabicPeriod"/>
                </a:pPr>
                <a:r>
                  <a:rPr lang="ru-RU" sz="1200" dirty="0">
                    <a:ea typeface="Helvetica Neue" panose="02000503000000020004" pitchFamily="2" charset="0"/>
                    <a:cs typeface="Helvetica Neue" panose="02000503000000020004" pitchFamily="2" charset="0"/>
                  </a:rPr>
                  <a:t>Спроектирована архитектура эмулятора ядра </a:t>
                </a:r>
                <a:r>
                  <a:rPr lang="en-US" sz="1200" dirty="0">
                    <a:ea typeface="Helvetica Neue" panose="02000503000000020004" pitchFamily="2" charset="0"/>
                    <a:cs typeface="Helvetica Neue" panose="02000503000000020004" pitchFamily="2" charset="0"/>
                  </a:rPr>
                  <a:t>MIPS</a:t>
                </a:r>
                <a:r>
                  <a:rPr lang="ru-RU" sz="1200" dirty="0">
                    <a:ea typeface="Helvetica Neue" panose="02000503000000020004" pitchFamily="2" charset="0"/>
                    <a:cs typeface="Helvetica Neue" panose="02000503000000020004" pitchFamily="2" charset="0"/>
                  </a:rPr>
                  <a:t>. Реализован эмулятор ядра </a:t>
                </a:r>
                <a:r>
                  <a:rPr lang="en-US" sz="1200" dirty="0">
                    <a:ea typeface="Helvetica Neue" panose="02000503000000020004" pitchFamily="2" charset="0"/>
                    <a:cs typeface="Helvetica Neue" panose="02000503000000020004" pitchFamily="2" charset="0"/>
                  </a:rPr>
                  <a:t>MIPS</a:t>
                </a:r>
                <a:r>
                  <a:rPr lang="ru-RU" sz="1200" dirty="0">
                    <a:ea typeface="Helvetica Neue" panose="02000503000000020004" pitchFamily="2" charset="0"/>
                    <a:cs typeface="Helvetica Neue" panose="02000503000000020004" pitchFamily="2" charset="0"/>
                  </a:rPr>
                  <a:t> </a:t>
                </a:r>
                <a:r>
                  <a:rPr lang="en-US" sz="1200" dirty="0">
                    <a:ea typeface="Helvetica Neue" panose="02000503000000020004" pitchFamily="2" charset="0"/>
                    <a:cs typeface="Helvetica Neue" panose="02000503000000020004" pitchFamily="2" charset="0"/>
                  </a:rPr>
                  <a:t>Rush</a:t>
                </a:r>
                <a:r>
                  <a:rPr lang="ru-RU" sz="1200" dirty="0">
                    <a:ea typeface="Helvetica Neue" panose="02000503000000020004" pitchFamily="2" charset="0"/>
                    <a:cs typeface="Helvetica Neue" panose="02000503000000020004" pitchFamily="2" charset="0"/>
                  </a:rPr>
                  <a:t> с использованием средства проектирования ПО </a:t>
                </a:r>
                <a:r>
                  <a:rPr lang="en-US" sz="1200" dirty="0">
                    <a:ea typeface="Helvetica Neue" panose="02000503000000020004" pitchFamily="2" charset="0"/>
                    <a:cs typeface="Helvetica Neue" panose="02000503000000020004" pitchFamily="2" charset="0"/>
                  </a:rPr>
                  <a:t>Rust</a:t>
                </a:r>
                <a:r>
                  <a:rPr lang="ru-RU" sz="1200" dirty="0">
                    <a:ea typeface="Helvetica Neue" panose="02000503000000020004" pitchFamily="2" charset="0"/>
                    <a:cs typeface="Helvetica Neue" panose="02000503000000020004" pitchFamily="2" charset="0"/>
                  </a:rPr>
                  <a:t>, поддерживающий архитектуру набора команд </a:t>
                </a:r>
                <a:r>
                  <a:rPr lang="en-US" sz="1200" dirty="0">
                    <a:ea typeface="Helvetica Neue" panose="02000503000000020004" pitchFamily="2" charset="0"/>
                    <a:cs typeface="Helvetica Neue" panose="02000503000000020004" pitchFamily="2" charset="0"/>
                  </a:rPr>
                  <a:t>MIPS</a:t>
                </a:r>
                <a:r>
                  <a:rPr lang="ru-RU" sz="1200" dirty="0">
                    <a:ea typeface="Helvetica Neue" panose="02000503000000020004" pitchFamily="2" charset="0"/>
                    <a:cs typeface="Helvetica Neue" panose="02000503000000020004" pitchFamily="2" charset="0"/>
                  </a:rPr>
                  <a:t>32, а также 54 нативные инструкции и 73 псевдо-инструкции.</a:t>
                </a:r>
              </a:p>
              <a:p>
                <a:pPr marL="514350" indent="-514350" algn="just">
                  <a:buFont typeface="+mj-lt"/>
                  <a:buAutoNum type="arabicPeriod"/>
                </a:pPr>
                <a:r>
                  <a:rPr lang="ru-RU" sz="1200" dirty="0">
                    <a:ea typeface="Helvetica Neue" panose="02000503000000020004" pitchFamily="2" charset="0"/>
                    <a:cs typeface="Helvetica Neue" panose="02000503000000020004" pitchFamily="2" charset="0"/>
                  </a:rPr>
                  <a:t>Проведено испытание быстродействия эмуляторов ядра </a:t>
                </a:r>
                <a:r>
                  <a:rPr lang="en-US" sz="1200" dirty="0">
                    <a:ea typeface="Helvetica Neue" panose="02000503000000020004" pitchFamily="2" charset="0"/>
                    <a:cs typeface="Helvetica Neue" panose="02000503000000020004" pitchFamily="2" charset="0"/>
                  </a:rPr>
                  <a:t>MIPS</a:t>
                </a:r>
                <a:r>
                  <a:rPr lang="ru-RU" sz="1200" dirty="0">
                    <a:ea typeface="Helvetica Neue" panose="02000503000000020004" pitchFamily="2" charset="0"/>
                    <a:cs typeface="Helvetica Neue" panose="02000503000000020004" pitchFamily="2" charset="0"/>
                  </a:rPr>
                  <a:t>. Показано, что по сравнению с </a:t>
                </a:r>
                <a:r>
                  <a:rPr lang="en-US" sz="1200" dirty="0" err="1">
                    <a:ea typeface="Helvetica Neue" panose="02000503000000020004" pitchFamily="2" charset="0"/>
                    <a:cs typeface="Helvetica Neue" panose="02000503000000020004" pitchFamily="2" charset="0"/>
                  </a:rPr>
                  <a:t>Kopycat</a:t>
                </a:r>
                <a:r>
                  <a:rPr lang="en-US" sz="1200" dirty="0">
                    <a:ea typeface="Helvetica Neue" panose="02000503000000020004" pitchFamily="2" charset="0"/>
                    <a:cs typeface="Helvetica Neue" panose="02000503000000020004" pitchFamily="2" charset="0"/>
                  </a:rPr>
                  <a:t>, </a:t>
                </a:r>
                <a:r>
                  <a:rPr lang="ru-RU" sz="1200" dirty="0">
                    <a:ea typeface="Helvetica Neue" panose="02000503000000020004" pitchFamily="2" charset="0"/>
                    <a:cs typeface="Helvetica Neue" panose="02000503000000020004" pitchFamily="2" charset="0"/>
                  </a:rPr>
                  <a:t>эмулятор </a:t>
                </a:r>
                <a:r>
                  <a:rPr lang="en-US" sz="1200" dirty="0">
                    <a:ea typeface="Helvetica Neue" panose="02000503000000020004" pitchFamily="2" charset="0"/>
                    <a:cs typeface="Helvetica Neue" panose="02000503000000020004" pitchFamily="2" charset="0"/>
                  </a:rPr>
                  <a:t>Rush </a:t>
                </a:r>
                <a:r>
                  <a:rPr lang="ru-RU" sz="1200" dirty="0">
                    <a:ea typeface="Helvetica Neue" panose="02000503000000020004" pitchFamily="2" charset="0"/>
                    <a:cs typeface="Helvetica Neue" panose="02000503000000020004" pitchFamily="2" charset="0"/>
                  </a:rPr>
                  <a:t>позволяет увеличить скорость выполнения инструкций в </a:t>
                </a:r>
                <a:r>
                  <a:rPr lang="ru-RU" sz="1200" i="0">
                    <a:latin typeface="Cambria Math" panose="02040503050406030204" pitchFamily="18" charset="0"/>
                    <a:ea typeface="Cambria Math" panose="02040503050406030204" pitchFamily="18" charset="0"/>
                    <a:cs typeface="Helvetica Neue" panose="02000503000000020004" pitchFamily="2" charset="0"/>
                  </a:rPr>
                  <a:t>≈</a:t>
                </a:r>
                <a:r>
                  <a:rPr lang="en-US" sz="1200" b="0" i="0">
                    <a:latin typeface="Cambria Math" panose="02040503050406030204" pitchFamily="18" charset="0"/>
                    <a:ea typeface="Cambria Math" panose="02040503050406030204" pitchFamily="18" charset="0"/>
                    <a:cs typeface="Helvetica Neue" panose="02000503000000020004" pitchFamily="2" charset="0"/>
                  </a:rPr>
                  <a:t>5</a:t>
                </a:r>
                <a:r>
                  <a:rPr lang="en-US" sz="1200" dirty="0">
                    <a:ea typeface="Helvetica Neue" panose="02000503000000020004" pitchFamily="2" charset="0"/>
                    <a:cs typeface="Helvetica Neue" panose="02000503000000020004" pitchFamily="2" charset="0"/>
                  </a:rPr>
                  <a:t> </a:t>
                </a:r>
                <a:r>
                  <a:rPr lang="ru-RU" sz="1200" dirty="0">
                    <a:ea typeface="Helvetica Neue" panose="02000503000000020004" pitchFamily="2" charset="0"/>
                    <a:cs typeface="Helvetica Neue" panose="02000503000000020004" pitchFamily="2" charset="0"/>
                  </a:rPr>
                  <a:t>раз</a:t>
                </a:r>
                <a:r>
                  <a:rPr lang="en-US" sz="1200" dirty="0">
                    <a:ea typeface="Helvetica Neue" panose="02000503000000020004" pitchFamily="2" charset="0"/>
                    <a:cs typeface="Helvetica Neue" panose="02000503000000020004" pitchFamily="2" charset="0"/>
                  </a:rPr>
                  <a:t>.</a:t>
                </a:r>
                <a:r>
                  <a:rPr lang="ru-RU" sz="1200" dirty="0">
                    <a:ea typeface="Helvetica Neue" panose="02000503000000020004" pitchFamily="2" charset="0"/>
                    <a:cs typeface="Helvetica Neue" panose="02000503000000020004" pitchFamily="2" charset="0"/>
                  </a:rPr>
                  <a:t> Проведен расчет и сравнение значений количества строк исходного кода эмуляторов. Проведена оценка трудозатрат на их реализацию, по результатам которой установлено, что по сравнению с </a:t>
                </a:r>
                <a:r>
                  <a:rPr lang="en-US" sz="1200" dirty="0" err="1">
                    <a:ea typeface="Helvetica Neue" panose="02000503000000020004" pitchFamily="2" charset="0"/>
                    <a:cs typeface="Helvetica Neue" panose="02000503000000020004" pitchFamily="2" charset="0"/>
                  </a:rPr>
                  <a:t>Qemu</a:t>
                </a:r>
                <a:r>
                  <a:rPr lang="ru-RU" sz="1200" dirty="0">
                    <a:ea typeface="Helvetica Neue" panose="02000503000000020004" pitchFamily="2" charset="0"/>
                    <a:cs typeface="Helvetica Neue" panose="02000503000000020004" pitchFamily="2" charset="0"/>
                  </a:rPr>
                  <a:t>, оценка трудозатрат на реализацию </a:t>
                </a:r>
                <a:r>
                  <a:rPr lang="en-US" sz="1200" dirty="0">
                    <a:ea typeface="Helvetica Neue" panose="02000503000000020004" pitchFamily="2" charset="0"/>
                    <a:cs typeface="Helvetica Neue" panose="02000503000000020004" pitchFamily="2" charset="0"/>
                  </a:rPr>
                  <a:t>Rush </a:t>
                </a:r>
                <a:r>
                  <a:rPr lang="ru-RU" sz="1200" dirty="0">
                    <a:ea typeface="Helvetica Neue" panose="02000503000000020004" pitchFamily="2" charset="0"/>
                    <a:cs typeface="Helvetica Neue" panose="02000503000000020004" pitchFamily="2" charset="0"/>
                  </a:rPr>
                  <a:t>меньше на 40%.</a:t>
                </a:r>
              </a:p>
              <a:p>
                <a:endParaRPr lang="ru-RU" sz="1200" dirty="0"/>
              </a:p>
              <a:p>
                <a:endParaRPr lang="ru-RU" dirty="0"/>
              </a:p>
            </p:txBody>
          </p:sp>
        </mc:Fallback>
      </mc:AlternateContent>
      <p:sp>
        <p:nvSpPr>
          <p:cNvPr id="4" name="Slide Number Placeholder 3"/>
          <p:cNvSpPr>
            <a:spLocks noGrp="1"/>
          </p:cNvSpPr>
          <p:nvPr>
            <p:ph type="sldNum" sz="quarter" idx="5"/>
          </p:nvPr>
        </p:nvSpPr>
        <p:spPr/>
        <p:txBody>
          <a:bodyPr/>
          <a:lstStyle/>
          <a:p>
            <a:fld id="{80EA287C-F450-484E-9FD5-FC6D729DAEC8}" type="slidenum">
              <a:rPr lang="en-RU" smtClean="0"/>
              <a:t>19</a:t>
            </a:fld>
            <a:endParaRPr lang="en-RU"/>
          </a:p>
        </p:txBody>
      </p:sp>
    </p:spTree>
    <p:extLst>
      <p:ext uri="{BB962C8B-B14F-4D97-AF65-F5344CB8AC3E}">
        <p14:creationId xmlns:p14="http://schemas.microsoft.com/office/powerpoint/2010/main" val="1143878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a:latin typeface="Helvetica Neue" panose="02000503000000020004" pitchFamily="2" charset="0"/>
                <a:ea typeface="Helvetica Neue" panose="02000503000000020004" pitchFamily="2" charset="0"/>
                <a:cs typeface="Helvetica Neue" panose="02000503000000020004" pitchFamily="2" charset="0"/>
              </a:rPr>
              <a:t>Цель работы заключается </a:t>
            </a:r>
            <a:r>
              <a:rPr lang="ru-RU" sz="12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в и</a:t>
            </a:r>
            <a:r>
              <a:rPr lang="ru-RU" sz="1200" dirty="0">
                <a:solidFill>
                  <a:srgbClr val="000000"/>
                </a:solidFill>
              </a:rPr>
              <a:t>сследовании современных средств и методов проектирования ПО, а также их применении для реализации эмулятора аппаратного обеспечения, позволяющего повысить быстродействие эмуляции и уменьшить трудозатраты на реализацию составляющих эмулируемой системы</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sz="1200" b="0" i="0" u="none" strike="noStrike" dirty="0">
              <a:solidFill>
                <a:srgbClr val="000000"/>
              </a:solidFill>
              <a:effectLst/>
            </a:endParaRPr>
          </a:p>
          <a:p>
            <a:endParaRPr lang="ru-RU" sz="1200" dirty="0">
              <a:latin typeface="Helvetica Neue" panose="02000503000000020004" pitchFamily="2" charset="0"/>
              <a:ea typeface="Helvetica Neue" panose="02000503000000020004" pitchFamily="2" charset="0"/>
              <a:cs typeface="Helvetica Neue" panose="02000503000000020004" pitchFamily="2" charset="0"/>
            </a:endParaRPr>
          </a:p>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2</a:t>
            </a:fld>
            <a:endParaRPr lang="en-RU"/>
          </a:p>
        </p:txBody>
      </p:sp>
    </p:spTree>
    <p:extLst>
      <p:ext uri="{BB962C8B-B14F-4D97-AF65-F5344CB8AC3E}">
        <p14:creationId xmlns:p14="http://schemas.microsoft.com/office/powerpoint/2010/main" val="1284504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За время обучения были выпущены публикации</a:t>
            </a:r>
            <a:r>
              <a:rPr lang="ru-RU" sz="1200" kern="1200">
                <a:solidFill>
                  <a:schemeClr val="tx1"/>
                </a:solidFill>
                <a:effectLst/>
                <a:latin typeface="+mn-lt"/>
                <a:ea typeface="+mn-ea"/>
                <a:cs typeface="+mn-cs"/>
              </a:rPr>
              <a:t>. И </a:t>
            </a:r>
            <a:r>
              <a:rPr lang="ru-RU" sz="1200" kern="1200" dirty="0">
                <a:solidFill>
                  <a:schemeClr val="tx1"/>
                </a:solidFill>
                <a:effectLst/>
                <a:latin typeface="+mn-lt"/>
                <a:ea typeface="+mn-ea"/>
                <a:cs typeface="+mn-cs"/>
              </a:rPr>
              <a:t>них несколько непосредственно по результатам проведенной работы.</a:t>
            </a:r>
            <a:endParaRPr lang="en-R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20</a:t>
            </a:fld>
            <a:endParaRPr lang="en-RU"/>
          </a:p>
        </p:txBody>
      </p:sp>
    </p:spTree>
    <p:extLst>
      <p:ext uri="{BB962C8B-B14F-4D97-AF65-F5344CB8AC3E}">
        <p14:creationId xmlns:p14="http://schemas.microsoft.com/office/powerpoint/2010/main" val="4345738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Благодарю за внимание. Доклад окончен, готов ответить на ваши вопросы.</a:t>
            </a:r>
          </a:p>
          <a:p>
            <a:endParaRPr lang="en-R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21</a:t>
            </a:fld>
            <a:endParaRPr lang="en-RU"/>
          </a:p>
        </p:txBody>
      </p:sp>
    </p:spTree>
    <p:extLst>
      <p:ext uri="{BB962C8B-B14F-4D97-AF65-F5344CB8AC3E}">
        <p14:creationId xmlns:p14="http://schemas.microsoft.com/office/powerpoint/2010/main" val="2792270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23</a:t>
            </a:fld>
            <a:endParaRPr lang="en-RU"/>
          </a:p>
        </p:txBody>
      </p:sp>
    </p:spTree>
    <p:extLst>
      <p:ext uri="{BB962C8B-B14F-4D97-AF65-F5344CB8AC3E}">
        <p14:creationId xmlns:p14="http://schemas.microsoft.com/office/powerpoint/2010/main" val="97137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28</a:t>
            </a:fld>
            <a:endParaRPr lang="en-RU"/>
          </a:p>
        </p:txBody>
      </p:sp>
    </p:spTree>
    <p:extLst>
      <p:ext uri="{BB962C8B-B14F-4D97-AF65-F5344CB8AC3E}">
        <p14:creationId xmlns:p14="http://schemas.microsoft.com/office/powerpoint/2010/main" val="7117101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29</a:t>
            </a:fld>
            <a:endParaRPr lang="en-RU"/>
          </a:p>
        </p:txBody>
      </p:sp>
    </p:spTree>
    <p:extLst>
      <p:ext uri="{BB962C8B-B14F-4D97-AF65-F5344CB8AC3E}">
        <p14:creationId xmlns:p14="http://schemas.microsoft.com/office/powerpoint/2010/main" val="39140104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30</a:t>
            </a:fld>
            <a:endParaRPr lang="en-RU"/>
          </a:p>
        </p:txBody>
      </p:sp>
    </p:spTree>
    <p:extLst>
      <p:ext uri="{BB962C8B-B14F-4D97-AF65-F5344CB8AC3E}">
        <p14:creationId xmlns:p14="http://schemas.microsoft.com/office/powerpoint/2010/main" val="3993884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Увеличение интеграции встраиваемых систем в различные сферы привело к взрывному росту количества устройств. В процессе их разработки требуется проводить отладку и анализ ВПО, что является важным критерием для разработки надежного и безопасного ВПО. Проводить их на разрабатываемом устройстве не всегда возможно по ряду причин.</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3</a:t>
            </a:fld>
            <a:endParaRPr lang="en-RU"/>
          </a:p>
        </p:txBody>
      </p:sp>
    </p:spTree>
    <p:extLst>
      <p:ext uri="{BB962C8B-B14F-4D97-AF65-F5344CB8AC3E}">
        <p14:creationId xmlns:p14="http://schemas.microsoft.com/office/powerpoint/2010/main" val="1635470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Одним из способов решения данной проблемы является использование эмулятора. Был проведен обзор и анализ решений по эмуляции. Выявлено, что применяемые в существующих решениях средства проектирования ПО не позволяют добиться высокого быстродействия эмуляции и низких трудозатрат на реализацию составляющих эмулируемой системы</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4</a:t>
            </a:fld>
            <a:endParaRPr lang="en-RU"/>
          </a:p>
        </p:txBody>
      </p:sp>
    </p:spTree>
    <p:extLst>
      <p:ext uri="{BB962C8B-B14F-4D97-AF65-F5344CB8AC3E}">
        <p14:creationId xmlns:p14="http://schemas.microsoft.com/office/powerpoint/2010/main" val="824258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Затем был проведен обзор и анализ средств проектирования ПО. Для устранения недостатков существующих эмуляторов предлагается рассмотреть использование набирающих популярность средств разработки ПО, таких как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 и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Cython</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800"/>
              </a:spcAft>
            </a:pP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5</a:t>
            </a:fld>
            <a:endParaRPr lang="en-RU"/>
          </a:p>
        </p:txBody>
      </p:sp>
    </p:spTree>
    <p:extLst>
      <p:ext uri="{BB962C8B-B14F-4D97-AF65-F5344CB8AC3E}">
        <p14:creationId xmlns:p14="http://schemas.microsoft.com/office/powerpoint/2010/main" val="852594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Для оценки трудоемкости применения средств проектирования ПО использовалось количество строк исходного кода (KSLOC) функциональной точки по методу COCOMO II. Для снижения трудозатрат на разработку предлагается использовать набирающие популярность средства проектирования ПО с наименьшими значениями KSLOC функциональной точки</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6</a:t>
            </a:fld>
            <a:endParaRPr lang="en-RU"/>
          </a:p>
        </p:txBody>
      </p:sp>
    </p:spTree>
    <p:extLst>
      <p:ext uri="{BB962C8B-B14F-4D97-AF65-F5344CB8AC3E}">
        <p14:creationId xmlns:p14="http://schemas.microsoft.com/office/powerpoint/2010/main" val="4018452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altLang="ru-RU" sz="1200" dirty="0">
                <a:latin typeface="Arial" panose="020B0604020202020204" pitchFamily="34" charset="0"/>
              </a:rPr>
              <a:t>Для достижения цели в работе сформулированы следующие задачи:</a:t>
            </a:r>
          </a:p>
          <a:p>
            <a:pPr marL="342900" marR="0" lvl="0" indent="-342900" algn="just">
              <a:spcBef>
                <a:spcPts val="0"/>
              </a:spcBef>
              <a:spcAft>
                <a:spcPts val="0"/>
              </a:spcAft>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Разработка методики исследования быстродействия средств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Реализация методики исследования быстродействия в виде программного комплекса. Проведение исследования быстродействия средств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Разработка архитектуры эмулятора ядра MIPS. Реализация эмулятора с использованием выбранных средств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Проведение исследования быстродействия эмуляторов ядра MIPS для подтверждения эффективности разработанного решения. Проведение расчета и сравнение значений KSLOC эмуляторов для оценки трудозатрат.</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800"/>
              </a:spcAft>
            </a:pPr>
            <a:endParaRPr lang="ru-RU" altLang="ru-RU" sz="1200" dirty="0">
              <a:latin typeface="Arial" panose="020B0604020202020204" pitchFamily="34" charset="0"/>
            </a:endParaRPr>
          </a:p>
          <a:p>
            <a:pPr marL="0" marR="0" algn="just">
              <a:spcBef>
                <a:spcPts val="0"/>
              </a:spcBef>
              <a:spcAft>
                <a:spcPts val="800"/>
              </a:spcAft>
            </a:pPr>
            <a:endParaRPr lang="ru-RU" altLang="ru-RU" sz="1200" dirty="0">
              <a:latin typeface="Arial" panose="020B0604020202020204" pitchFamily="34" charset="0"/>
            </a:endParaRPr>
          </a:p>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7</a:t>
            </a:fld>
            <a:endParaRPr lang="en-RU"/>
          </a:p>
        </p:txBody>
      </p:sp>
    </p:spTree>
    <p:extLst>
      <p:ext uri="{BB962C8B-B14F-4D97-AF65-F5344CB8AC3E}">
        <p14:creationId xmlns:p14="http://schemas.microsoft.com/office/powerpoint/2010/main" val="2602796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В процессе анализа существующих решений по измерению быстродействия средств проектирования ПО было выявлено отсутствие решения, поддерживающее все требуемые для проведения измерений возможности снижения воздействия окружения и погрешностей</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8</a:t>
            </a:fld>
            <a:endParaRPr lang="en-RU"/>
          </a:p>
        </p:txBody>
      </p:sp>
    </p:spTree>
    <p:extLst>
      <p:ext uri="{BB962C8B-B14F-4D97-AF65-F5344CB8AC3E}">
        <p14:creationId xmlns:p14="http://schemas.microsoft.com/office/powerpoint/2010/main" val="2583960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Таким образом, была разработана методика исследования быстродействия современных средств проектирования ПО, алгоритм которой представлен на слайде.</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9</a:t>
            </a:fld>
            <a:endParaRPr lang="en-RU"/>
          </a:p>
        </p:txBody>
      </p:sp>
    </p:spTree>
    <p:extLst>
      <p:ext uri="{BB962C8B-B14F-4D97-AF65-F5344CB8AC3E}">
        <p14:creationId xmlns:p14="http://schemas.microsoft.com/office/powerpoint/2010/main" val="2233108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359A24A-6DB1-4EAB-B024-9D7864B8D9E2}"/>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50F4B68F-898A-4F88-8E11-6DE7557A9E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0BBE2642-7E6B-43AC-9974-F4957F6AE253}"/>
              </a:ext>
            </a:extLst>
          </p:cNvPr>
          <p:cNvSpPr>
            <a:spLocks noGrp="1"/>
          </p:cNvSpPr>
          <p:nvPr>
            <p:ph type="dt" sz="half" idx="10"/>
          </p:nvPr>
        </p:nvSpPr>
        <p:spPr/>
        <p:txBody>
          <a:bodyPr/>
          <a:lstStyle/>
          <a:p>
            <a:fld id="{45B49B8D-C717-FB40-8C4E-BD086F389FF5}" type="datetime1">
              <a:rPr lang="ru-RU" smtClean="0"/>
              <a:t>27.05.2024</a:t>
            </a:fld>
            <a:endParaRPr lang="ru-RU"/>
          </a:p>
        </p:txBody>
      </p:sp>
      <p:sp>
        <p:nvSpPr>
          <p:cNvPr id="5" name="Нижний колонтитул 4">
            <a:extLst>
              <a:ext uri="{FF2B5EF4-FFF2-40B4-BE49-F238E27FC236}">
                <a16:creationId xmlns:a16="http://schemas.microsoft.com/office/drawing/2014/main" id="{65D35859-9A95-4169-8FE1-C9220F3F0A7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BB746B4-FE27-4E85-B5B8-6F0188181AF1}"/>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3963024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0A1DE84-3F62-4784-A51F-31F38405DFA0}"/>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49F912EA-0093-4229-96DA-4A155548CADE}"/>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039CD10D-773D-44C0-BEA2-DD0DFDE82B29}"/>
              </a:ext>
            </a:extLst>
          </p:cNvPr>
          <p:cNvSpPr>
            <a:spLocks noGrp="1"/>
          </p:cNvSpPr>
          <p:nvPr>
            <p:ph type="dt" sz="half" idx="10"/>
          </p:nvPr>
        </p:nvSpPr>
        <p:spPr/>
        <p:txBody>
          <a:bodyPr/>
          <a:lstStyle/>
          <a:p>
            <a:fld id="{2887790D-FFAC-5F44-A8C4-EC2E2164A3DC}" type="datetime1">
              <a:rPr lang="ru-RU" smtClean="0"/>
              <a:t>27.05.2024</a:t>
            </a:fld>
            <a:endParaRPr lang="ru-RU"/>
          </a:p>
        </p:txBody>
      </p:sp>
      <p:sp>
        <p:nvSpPr>
          <p:cNvPr id="5" name="Нижний колонтитул 4">
            <a:extLst>
              <a:ext uri="{FF2B5EF4-FFF2-40B4-BE49-F238E27FC236}">
                <a16:creationId xmlns:a16="http://schemas.microsoft.com/office/drawing/2014/main" id="{FA291A88-E29A-45BB-BF0A-7494A75EC16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7E9B0B5D-2A73-4649-B9AF-6835420FFEAB}"/>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389043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742848D7-7859-4B5C-9B60-87363DEA8B25}"/>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05AD7F08-0A0F-40FC-9331-2B2ED298636B}"/>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E9FE6EE-9DDD-4386-A4F4-20D22F635541}"/>
              </a:ext>
            </a:extLst>
          </p:cNvPr>
          <p:cNvSpPr>
            <a:spLocks noGrp="1"/>
          </p:cNvSpPr>
          <p:nvPr>
            <p:ph type="dt" sz="half" idx="10"/>
          </p:nvPr>
        </p:nvSpPr>
        <p:spPr/>
        <p:txBody>
          <a:bodyPr/>
          <a:lstStyle/>
          <a:p>
            <a:fld id="{E9A341A0-40B2-AC45-B64F-340B7C88EF7C}" type="datetime1">
              <a:rPr lang="ru-RU" smtClean="0"/>
              <a:t>27.05.2024</a:t>
            </a:fld>
            <a:endParaRPr lang="ru-RU"/>
          </a:p>
        </p:txBody>
      </p:sp>
      <p:sp>
        <p:nvSpPr>
          <p:cNvPr id="5" name="Нижний колонтитул 4">
            <a:extLst>
              <a:ext uri="{FF2B5EF4-FFF2-40B4-BE49-F238E27FC236}">
                <a16:creationId xmlns:a16="http://schemas.microsoft.com/office/drawing/2014/main" id="{8EDB2D81-B3F8-4FD9-82DF-28BABDF6BB7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A250654-D5F1-446C-A7FF-498489B36DDB}"/>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499772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1B9F0DA8-7E49-4E58-AA2E-E4E84B54A726}"/>
              </a:ext>
            </a:extLst>
          </p:cNvPr>
          <p:cNvSpPr>
            <a:spLocks noGrp="1"/>
          </p:cNvSpPr>
          <p:nvPr>
            <p:ph idx="1"/>
          </p:nvPr>
        </p:nvSpPr>
        <p:spPr>
          <a:xfrm>
            <a:off x="229969" y="1120707"/>
            <a:ext cx="11766382" cy="5132483"/>
          </a:xfrm>
        </p:spPr>
        <p:txBody>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6" name="Номер слайда 5">
            <a:extLst>
              <a:ext uri="{FF2B5EF4-FFF2-40B4-BE49-F238E27FC236}">
                <a16:creationId xmlns:a16="http://schemas.microsoft.com/office/drawing/2014/main" id="{D79ADAF8-DED8-4A89-8AB3-100BA72374D8}"/>
              </a:ext>
            </a:extLst>
          </p:cNvPr>
          <p:cNvSpPr>
            <a:spLocks noGrp="1"/>
          </p:cNvSpPr>
          <p:nvPr>
            <p:ph type="sldNum" sz="quarter" idx="12"/>
          </p:nvPr>
        </p:nvSpPr>
        <p:spPr/>
        <p:txBody>
          <a:bodyPr/>
          <a:lstStyle/>
          <a:p>
            <a:fld id="{018BF65D-6ED2-4CD5-9A43-7F793B06593C}" type="slidenum">
              <a:rPr lang="ru-RU" smtClean="0"/>
              <a:t>‹#›</a:t>
            </a:fld>
            <a:endParaRPr lang="ru-RU"/>
          </a:p>
        </p:txBody>
      </p:sp>
      <p:sp>
        <p:nvSpPr>
          <p:cNvPr id="7" name="Заголовок 1">
            <a:extLst>
              <a:ext uri="{FF2B5EF4-FFF2-40B4-BE49-F238E27FC236}">
                <a16:creationId xmlns:a16="http://schemas.microsoft.com/office/drawing/2014/main" id="{C76E3DC9-AA73-4B51-813B-7952AB9D0593}"/>
              </a:ext>
            </a:extLst>
          </p:cNvPr>
          <p:cNvSpPr txBox="1">
            <a:spLocks/>
          </p:cNvSpPr>
          <p:nvPr userDrawn="1"/>
        </p:nvSpPr>
        <p:spPr>
          <a:xfrm>
            <a:off x="-1" y="-16805"/>
            <a:ext cx="12192001" cy="941202"/>
          </a:xfrm>
          <a:prstGeom prst="rect">
            <a:avLst/>
          </a:prstGeom>
          <a:solidFill>
            <a:schemeClr val="accent3">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b="1" dirty="0">
                <a:latin typeface="+mn-lt"/>
              </a:rPr>
              <a:t>	</a:t>
            </a:r>
          </a:p>
        </p:txBody>
      </p:sp>
      <p:pic>
        <p:nvPicPr>
          <p:cNvPr id="8" name="Picture 7">
            <a:extLst>
              <a:ext uri="{FF2B5EF4-FFF2-40B4-BE49-F238E27FC236}">
                <a16:creationId xmlns:a16="http://schemas.microsoft.com/office/drawing/2014/main" id="{EF931B90-4BE8-441E-AEDD-6F1E81F96FC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17" y="68686"/>
            <a:ext cx="811437" cy="792024"/>
          </a:xfrm>
          <a:prstGeom prst="rect">
            <a:avLst/>
          </a:prstGeom>
        </p:spPr>
      </p:pic>
      <p:pic>
        <p:nvPicPr>
          <p:cNvPr id="9" name="Picture 8">
            <a:extLst>
              <a:ext uri="{FF2B5EF4-FFF2-40B4-BE49-F238E27FC236}">
                <a16:creationId xmlns:a16="http://schemas.microsoft.com/office/drawing/2014/main" id="{13C240D8-0F78-4B64-8EAD-34406121236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53800" y="37130"/>
            <a:ext cx="697948" cy="823580"/>
          </a:xfrm>
          <a:prstGeom prst="rect">
            <a:avLst/>
          </a:prstGeom>
          <a:effectLst/>
        </p:spPr>
      </p:pic>
      <p:sp>
        <p:nvSpPr>
          <p:cNvPr id="2" name="Заголовок 1">
            <a:extLst>
              <a:ext uri="{FF2B5EF4-FFF2-40B4-BE49-F238E27FC236}">
                <a16:creationId xmlns:a16="http://schemas.microsoft.com/office/drawing/2014/main" id="{88BED0C7-FDE4-4B8D-92EC-0104AC0FE77E}"/>
              </a:ext>
            </a:extLst>
          </p:cNvPr>
          <p:cNvSpPr>
            <a:spLocks noGrp="1"/>
          </p:cNvSpPr>
          <p:nvPr>
            <p:ph type="title"/>
          </p:nvPr>
        </p:nvSpPr>
        <p:spPr>
          <a:xfrm>
            <a:off x="978672" y="0"/>
            <a:ext cx="10295278" cy="924397"/>
          </a:xfrm>
        </p:spPr>
        <p:txBody>
          <a:bodyPr/>
          <a:lstStyle>
            <a:lvl1pPr>
              <a:defRPr b="1">
                <a:latin typeface="+mn-lt"/>
              </a:defRPr>
            </a:lvl1pPr>
          </a:lstStyle>
          <a:p>
            <a:r>
              <a:rPr lang="ru-RU" dirty="0"/>
              <a:t>Образец заголовка</a:t>
            </a:r>
          </a:p>
        </p:txBody>
      </p:sp>
    </p:spTree>
    <p:extLst>
      <p:ext uri="{BB962C8B-B14F-4D97-AF65-F5344CB8AC3E}">
        <p14:creationId xmlns:p14="http://schemas.microsoft.com/office/powerpoint/2010/main" val="3287164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9F325A0-6D32-48C4-A4FD-7610068B3D23}"/>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2411FC07-B74F-40C7-91A5-9FBDB8B288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965BB230-92FE-4233-AA37-EBC35A9BE10C}"/>
              </a:ext>
            </a:extLst>
          </p:cNvPr>
          <p:cNvSpPr>
            <a:spLocks noGrp="1"/>
          </p:cNvSpPr>
          <p:nvPr>
            <p:ph type="dt" sz="half" idx="10"/>
          </p:nvPr>
        </p:nvSpPr>
        <p:spPr/>
        <p:txBody>
          <a:bodyPr/>
          <a:lstStyle/>
          <a:p>
            <a:fld id="{4342DB28-D253-F044-923D-BEB262C1D170}" type="datetime1">
              <a:rPr lang="ru-RU" smtClean="0"/>
              <a:t>27.05.2024</a:t>
            </a:fld>
            <a:endParaRPr lang="ru-RU"/>
          </a:p>
        </p:txBody>
      </p:sp>
      <p:sp>
        <p:nvSpPr>
          <p:cNvPr id="5" name="Нижний колонтитул 4">
            <a:extLst>
              <a:ext uri="{FF2B5EF4-FFF2-40B4-BE49-F238E27FC236}">
                <a16:creationId xmlns:a16="http://schemas.microsoft.com/office/drawing/2014/main" id="{7B938B24-2F35-4385-8AFD-27F44369F1F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65FE53CA-A40D-44DF-87C5-8132B499E1B4}"/>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1282357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989615-E4DE-4441-9317-DF6566923C8F}"/>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312A01E6-824B-4CE1-A601-2C78379A3AD8}"/>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A3867BFC-AC32-4868-A149-44A926F77078}"/>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88C6A31E-DDBE-4C6D-AE0D-E6667149749D}"/>
              </a:ext>
            </a:extLst>
          </p:cNvPr>
          <p:cNvSpPr>
            <a:spLocks noGrp="1"/>
          </p:cNvSpPr>
          <p:nvPr>
            <p:ph type="dt" sz="half" idx="10"/>
          </p:nvPr>
        </p:nvSpPr>
        <p:spPr/>
        <p:txBody>
          <a:bodyPr/>
          <a:lstStyle/>
          <a:p>
            <a:fld id="{26480C6B-99A3-C34E-BFB7-3DDCA6604EB2}" type="datetime1">
              <a:rPr lang="ru-RU" smtClean="0"/>
              <a:t>27.05.2024</a:t>
            </a:fld>
            <a:endParaRPr lang="ru-RU"/>
          </a:p>
        </p:txBody>
      </p:sp>
      <p:sp>
        <p:nvSpPr>
          <p:cNvPr id="6" name="Нижний колонтитул 5">
            <a:extLst>
              <a:ext uri="{FF2B5EF4-FFF2-40B4-BE49-F238E27FC236}">
                <a16:creationId xmlns:a16="http://schemas.microsoft.com/office/drawing/2014/main" id="{D03F0602-1301-4BC5-91C8-6E5EC9792CFB}"/>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131342D7-1023-4206-94FB-A672E0A2EA72}"/>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4044218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7B30D47-E92F-486D-BCC3-87806A76C233}"/>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160E1E7B-F585-48B3-A8CB-CE8B76A4BD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D844A65D-F14D-46A7-98CB-275E0F0240E3}"/>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4C4D175E-E241-4647-986E-D21A46A99B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9F5040E3-D123-4ADA-A6A4-A1AE40662BB0}"/>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AFA95BC7-AC53-462B-9FDF-E1333B0D233E}"/>
              </a:ext>
            </a:extLst>
          </p:cNvPr>
          <p:cNvSpPr>
            <a:spLocks noGrp="1"/>
          </p:cNvSpPr>
          <p:nvPr>
            <p:ph type="dt" sz="half" idx="10"/>
          </p:nvPr>
        </p:nvSpPr>
        <p:spPr/>
        <p:txBody>
          <a:bodyPr/>
          <a:lstStyle/>
          <a:p>
            <a:fld id="{E1C928CE-B4EE-8A4B-BED9-37AFD8E01F06}" type="datetime1">
              <a:rPr lang="ru-RU" smtClean="0"/>
              <a:t>27.05.2024</a:t>
            </a:fld>
            <a:endParaRPr lang="ru-RU"/>
          </a:p>
        </p:txBody>
      </p:sp>
      <p:sp>
        <p:nvSpPr>
          <p:cNvPr id="8" name="Нижний колонтитул 7">
            <a:extLst>
              <a:ext uri="{FF2B5EF4-FFF2-40B4-BE49-F238E27FC236}">
                <a16:creationId xmlns:a16="http://schemas.microsoft.com/office/drawing/2014/main" id="{AE4694F1-20EE-485F-95AB-B9AAE9512EAF}"/>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F1307868-0A8E-4FD8-A912-163231A4DC68}"/>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4244712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B60C49D-0A28-4BC8-B76C-8B7B4D2CD6DF}"/>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77A13E8C-3BB6-4F01-8A65-01586BA9DFB6}"/>
              </a:ext>
            </a:extLst>
          </p:cNvPr>
          <p:cNvSpPr>
            <a:spLocks noGrp="1"/>
          </p:cNvSpPr>
          <p:nvPr>
            <p:ph type="dt" sz="half" idx="10"/>
          </p:nvPr>
        </p:nvSpPr>
        <p:spPr/>
        <p:txBody>
          <a:bodyPr/>
          <a:lstStyle/>
          <a:p>
            <a:fld id="{EED985D0-C1B6-374F-A798-32E4D666EDAA}" type="datetime1">
              <a:rPr lang="ru-RU" smtClean="0"/>
              <a:t>27.05.2024</a:t>
            </a:fld>
            <a:endParaRPr lang="ru-RU"/>
          </a:p>
        </p:txBody>
      </p:sp>
      <p:sp>
        <p:nvSpPr>
          <p:cNvPr id="4" name="Нижний колонтитул 3">
            <a:extLst>
              <a:ext uri="{FF2B5EF4-FFF2-40B4-BE49-F238E27FC236}">
                <a16:creationId xmlns:a16="http://schemas.microsoft.com/office/drawing/2014/main" id="{338CBB26-72D4-4E10-9D38-4BB4BAF9488D}"/>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AF659874-AC18-4C25-A7A2-3D3EEF016CEA}"/>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923486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683DAEDE-A62F-44C6-A982-826D9D5CEBDA}"/>
              </a:ext>
            </a:extLst>
          </p:cNvPr>
          <p:cNvSpPr>
            <a:spLocks noGrp="1"/>
          </p:cNvSpPr>
          <p:nvPr>
            <p:ph type="dt" sz="half" idx="10"/>
          </p:nvPr>
        </p:nvSpPr>
        <p:spPr/>
        <p:txBody>
          <a:bodyPr/>
          <a:lstStyle/>
          <a:p>
            <a:fld id="{A5A6D0E3-9B84-0E47-A123-FDD2FAE97398}" type="datetime1">
              <a:rPr lang="ru-RU" smtClean="0"/>
              <a:t>27.05.2024</a:t>
            </a:fld>
            <a:endParaRPr lang="ru-RU"/>
          </a:p>
        </p:txBody>
      </p:sp>
      <p:sp>
        <p:nvSpPr>
          <p:cNvPr id="3" name="Нижний колонтитул 2">
            <a:extLst>
              <a:ext uri="{FF2B5EF4-FFF2-40B4-BE49-F238E27FC236}">
                <a16:creationId xmlns:a16="http://schemas.microsoft.com/office/drawing/2014/main" id="{20169CF8-5F1E-4960-A136-93F8F7BF429E}"/>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D732D088-ABC3-48C0-9580-055043A23A13}"/>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4203356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096121C-3DD6-453F-889F-F945F62B6695}"/>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6E769A5D-E5BE-46DD-AE80-3F091BA974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211E2C59-6948-4E56-9462-E6686B9077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2D3A138B-5C70-4FC4-A5E5-83AF5F546CFD}"/>
              </a:ext>
            </a:extLst>
          </p:cNvPr>
          <p:cNvSpPr>
            <a:spLocks noGrp="1"/>
          </p:cNvSpPr>
          <p:nvPr>
            <p:ph type="dt" sz="half" idx="10"/>
          </p:nvPr>
        </p:nvSpPr>
        <p:spPr/>
        <p:txBody>
          <a:bodyPr/>
          <a:lstStyle/>
          <a:p>
            <a:fld id="{F34C5F5B-25AC-5141-A84C-002BC2E8628D}" type="datetime1">
              <a:rPr lang="ru-RU" smtClean="0"/>
              <a:t>27.05.2024</a:t>
            </a:fld>
            <a:endParaRPr lang="ru-RU"/>
          </a:p>
        </p:txBody>
      </p:sp>
      <p:sp>
        <p:nvSpPr>
          <p:cNvPr id="6" name="Нижний колонтитул 5">
            <a:extLst>
              <a:ext uri="{FF2B5EF4-FFF2-40B4-BE49-F238E27FC236}">
                <a16:creationId xmlns:a16="http://schemas.microsoft.com/office/drawing/2014/main" id="{44D69365-938F-46EB-B8E3-3614B2B81061}"/>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68B40247-A431-41FE-9371-59F73A2866AC}"/>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1477043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31DD540-6A16-48DE-A7FF-B16977A0894D}"/>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CE134CA4-E47A-4D63-8B40-8E6CA8838F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3CE3D8F9-BCF7-4D22-A8FA-38D615A8F2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9EC97C3F-A146-4639-9092-9E0BC06C37AE}"/>
              </a:ext>
            </a:extLst>
          </p:cNvPr>
          <p:cNvSpPr>
            <a:spLocks noGrp="1"/>
          </p:cNvSpPr>
          <p:nvPr>
            <p:ph type="dt" sz="half" idx="10"/>
          </p:nvPr>
        </p:nvSpPr>
        <p:spPr/>
        <p:txBody>
          <a:bodyPr/>
          <a:lstStyle/>
          <a:p>
            <a:fld id="{205038F4-3FD1-5249-8FE0-C3294BD30713}" type="datetime1">
              <a:rPr lang="ru-RU" smtClean="0"/>
              <a:t>27.05.2024</a:t>
            </a:fld>
            <a:endParaRPr lang="ru-RU"/>
          </a:p>
        </p:txBody>
      </p:sp>
      <p:sp>
        <p:nvSpPr>
          <p:cNvPr id="6" name="Нижний колонтитул 5">
            <a:extLst>
              <a:ext uri="{FF2B5EF4-FFF2-40B4-BE49-F238E27FC236}">
                <a16:creationId xmlns:a16="http://schemas.microsoft.com/office/drawing/2014/main" id="{BB35E2BF-298C-4CD1-A737-C50F1D2079C5}"/>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A7135FC0-1EAD-4290-B729-A666C60DADD2}"/>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3041260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8B572B5-4242-47FB-B5A2-2ABBEF06ED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33831E18-07D5-44D7-A895-0F675FE19D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6D5104FE-5283-4463-9DBE-EBFA20687A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B87344-6D54-E647-B5A2-7AB5D3AFE719}" type="datetime1">
              <a:rPr lang="ru-RU" smtClean="0"/>
              <a:t>27.05.2024</a:t>
            </a:fld>
            <a:endParaRPr lang="ru-RU"/>
          </a:p>
        </p:txBody>
      </p:sp>
      <p:sp>
        <p:nvSpPr>
          <p:cNvPr id="5" name="Нижний колонтитул 4">
            <a:extLst>
              <a:ext uri="{FF2B5EF4-FFF2-40B4-BE49-F238E27FC236}">
                <a16:creationId xmlns:a16="http://schemas.microsoft.com/office/drawing/2014/main" id="{F1D5FC6E-873D-435B-8BCC-0E4F873EC7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62251AE9-3CF2-4C72-A0D8-E576A1F1D1D4}"/>
              </a:ext>
            </a:extLst>
          </p:cNvPr>
          <p:cNvSpPr>
            <a:spLocks noGrp="1"/>
          </p:cNvSpPr>
          <p:nvPr>
            <p:ph type="sldNum" sz="quarter" idx="4"/>
          </p:nvPr>
        </p:nvSpPr>
        <p:spPr>
          <a:xfrm>
            <a:off x="9253151" y="6316877"/>
            <a:ext cx="2743200" cy="365125"/>
          </a:xfrm>
          <a:prstGeom prst="rect">
            <a:avLst/>
          </a:prstGeom>
        </p:spPr>
        <p:txBody>
          <a:bodyPr vert="horz" lIns="91440" tIns="45720" rIns="91440" bIns="45720" rtlCol="0" anchor="ctr"/>
          <a:lstStyle>
            <a:lvl1pPr algn="r">
              <a:defRPr sz="2000">
                <a:solidFill>
                  <a:schemeClr val="tx1">
                    <a:tint val="75000"/>
                  </a:schemeClr>
                </a:solidFill>
              </a:defRPr>
            </a:lvl1pPr>
          </a:lstStyle>
          <a:p>
            <a:fld id="{018BF65D-6ED2-4CD5-9A43-7F793B06593C}" type="slidenum">
              <a:rPr lang="ru-RU" smtClean="0"/>
              <a:pPr/>
              <a:t>‹#›</a:t>
            </a:fld>
            <a:endParaRPr lang="ru-RU" dirty="0"/>
          </a:p>
        </p:txBody>
      </p:sp>
    </p:spTree>
    <p:extLst>
      <p:ext uri="{BB962C8B-B14F-4D97-AF65-F5344CB8AC3E}">
        <p14:creationId xmlns:p14="http://schemas.microsoft.com/office/powerpoint/2010/main" val="11471466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40161A-A435-4558-A00D-853AAC55057B}"/>
              </a:ext>
            </a:extLst>
          </p:cNvPr>
          <p:cNvSpPr>
            <a:spLocks noGrp="1"/>
          </p:cNvSpPr>
          <p:nvPr>
            <p:ph type="ctrTitle"/>
          </p:nvPr>
        </p:nvSpPr>
        <p:spPr>
          <a:xfrm>
            <a:off x="940675" y="1208636"/>
            <a:ext cx="10310648" cy="2107822"/>
          </a:xfrm>
        </p:spPr>
        <p:txBody>
          <a:bodyPr>
            <a:noAutofit/>
          </a:bodyPr>
          <a:lstStyle/>
          <a:p>
            <a:r>
              <a:rPr lang="ru-RU" sz="3600" dirty="0">
                <a:latin typeface="+mn-lt"/>
              </a:rPr>
              <a:t>Выпускная квалификационная</a:t>
            </a:r>
            <a:br>
              <a:rPr lang="ru-RU" sz="3600" dirty="0">
                <a:latin typeface="+mn-lt"/>
              </a:rPr>
            </a:br>
            <a:r>
              <a:rPr lang="ru-RU" sz="3600" dirty="0">
                <a:latin typeface="+mn-lt"/>
              </a:rPr>
              <a:t>работа магистра</a:t>
            </a:r>
            <a:br>
              <a:rPr lang="en-US" sz="3600" b="1" dirty="0">
                <a:latin typeface="+mn-lt"/>
              </a:rPr>
            </a:br>
            <a:r>
              <a:rPr lang="ru-RU" sz="3600" b="1" dirty="0">
                <a:latin typeface="+mn-lt"/>
              </a:rPr>
              <a:t>«Разработка эмулятора ядра MIPS с использованием современных средств и методов проектирования ПО»</a:t>
            </a:r>
          </a:p>
        </p:txBody>
      </p:sp>
      <p:sp>
        <p:nvSpPr>
          <p:cNvPr id="3" name="Подзаголовок 2">
            <a:extLst>
              <a:ext uri="{FF2B5EF4-FFF2-40B4-BE49-F238E27FC236}">
                <a16:creationId xmlns:a16="http://schemas.microsoft.com/office/drawing/2014/main" id="{E88DFE39-B174-4EC9-A856-DA948DC77958}"/>
              </a:ext>
            </a:extLst>
          </p:cNvPr>
          <p:cNvSpPr>
            <a:spLocks noGrp="1"/>
          </p:cNvSpPr>
          <p:nvPr>
            <p:ph type="subTitle" idx="1"/>
          </p:nvPr>
        </p:nvSpPr>
        <p:spPr>
          <a:xfrm>
            <a:off x="57806" y="3729963"/>
            <a:ext cx="12076386" cy="2405576"/>
          </a:xfrm>
        </p:spPr>
        <p:txBody>
          <a:bodyPr>
            <a:normAutofit/>
          </a:bodyPr>
          <a:lstStyle/>
          <a:p>
            <a:r>
              <a:rPr lang="ru-RU" dirty="0"/>
              <a:t>Направление подготовки 11.04.03 </a:t>
            </a:r>
          </a:p>
          <a:p>
            <a:r>
              <a:rPr lang="ru-RU" dirty="0"/>
              <a:t>Проектирование и технология производства электронной аппаратуры</a:t>
            </a:r>
          </a:p>
          <a:p>
            <a:endParaRPr lang="ru-RU" dirty="0"/>
          </a:p>
          <a:p>
            <a:r>
              <a:rPr lang="ru-RU" dirty="0"/>
              <a:t>Выполнил</a:t>
            </a:r>
            <a:r>
              <a:rPr lang="en-US" dirty="0"/>
              <a:t>: </a:t>
            </a:r>
            <a:r>
              <a:rPr lang="ru-RU" dirty="0"/>
              <a:t>студент группы ИУ4-4</a:t>
            </a:r>
            <a:r>
              <a:rPr lang="en-US" dirty="0"/>
              <a:t>1</a:t>
            </a:r>
            <a:r>
              <a:rPr lang="ru-RU" dirty="0"/>
              <a:t>М Кутаев К.С.</a:t>
            </a:r>
          </a:p>
          <a:p>
            <a:r>
              <a:rPr lang="ru-RU" dirty="0"/>
              <a:t>Руководитель</a:t>
            </a:r>
            <a:r>
              <a:rPr lang="en-US" dirty="0"/>
              <a:t>:</a:t>
            </a:r>
            <a:r>
              <a:rPr lang="ru-RU" dirty="0"/>
              <a:t> к.т.н., доцент кафедры ИУ4 Гладких А.А.</a:t>
            </a:r>
          </a:p>
        </p:txBody>
      </p:sp>
      <p:pic>
        <p:nvPicPr>
          <p:cNvPr id="7" name="Picture 6">
            <a:extLst>
              <a:ext uri="{FF2B5EF4-FFF2-40B4-BE49-F238E27FC236}">
                <a16:creationId xmlns:a16="http://schemas.microsoft.com/office/drawing/2014/main" id="{4A1AF2FA-DCC2-A142-819B-73443F2E20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0380" y="343195"/>
            <a:ext cx="1881252" cy="1836246"/>
          </a:xfrm>
          <a:prstGeom prst="rect">
            <a:avLst/>
          </a:prstGeom>
        </p:spPr>
      </p:pic>
      <p:pic>
        <p:nvPicPr>
          <p:cNvPr id="9" name="Picture 8">
            <a:extLst>
              <a:ext uri="{FF2B5EF4-FFF2-40B4-BE49-F238E27FC236}">
                <a16:creationId xmlns:a16="http://schemas.microsoft.com/office/drawing/2014/main" id="{9881A0F7-57F2-E648-8B8B-63416FC46B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694" y="201559"/>
            <a:ext cx="1556142" cy="1836247"/>
          </a:xfrm>
          <a:prstGeom prst="rect">
            <a:avLst/>
          </a:prstGeom>
        </p:spPr>
      </p:pic>
      <p:sp>
        <p:nvSpPr>
          <p:cNvPr id="4" name="TextBox 3">
            <a:extLst>
              <a:ext uri="{FF2B5EF4-FFF2-40B4-BE49-F238E27FC236}">
                <a16:creationId xmlns:a16="http://schemas.microsoft.com/office/drawing/2014/main" id="{D027E6C6-CFF2-42DA-9602-6865D45BA1D7}"/>
              </a:ext>
            </a:extLst>
          </p:cNvPr>
          <p:cNvSpPr txBox="1"/>
          <p:nvPr/>
        </p:nvSpPr>
        <p:spPr>
          <a:xfrm>
            <a:off x="5362135" y="6365631"/>
            <a:ext cx="1467729" cy="369332"/>
          </a:xfrm>
          <a:prstGeom prst="rect">
            <a:avLst/>
          </a:prstGeom>
          <a:noFill/>
        </p:spPr>
        <p:txBody>
          <a:bodyPr wrap="square" rtlCol="0">
            <a:spAutoFit/>
          </a:bodyPr>
          <a:lstStyle/>
          <a:p>
            <a:r>
              <a:rPr lang="ru-RU" dirty="0"/>
              <a:t>Москва 2024</a:t>
            </a:r>
          </a:p>
        </p:txBody>
      </p:sp>
    </p:spTree>
    <p:extLst>
      <p:ext uri="{BB962C8B-B14F-4D97-AF65-F5344CB8AC3E}">
        <p14:creationId xmlns:p14="http://schemas.microsoft.com/office/powerpoint/2010/main" val="972866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2D7531-11D9-4D12-AC48-FDB0E14C8C07}"/>
              </a:ext>
            </a:extLst>
          </p:cNvPr>
          <p:cNvSpPr>
            <a:spLocks noGrp="1"/>
          </p:cNvSpPr>
          <p:nvPr>
            <p:ph type="sldNum" sz="quarter" idx="12"/>
          </p:nvPr>
        </p:nvSpPr>
        <p:spPr/>
        <p:txBody>
          <a:bodyPr/>
          <a:lstStyle/>
          <a:p>
            <a:fld id="{018BF65D-6ED2-4CD5-9A43-7F793B06593C}" type="slidenum">
              <a:rPr lang="ru-RU" smtClean="0"/>
              <a:t>10</a:t>
            </a:fld>
            <a:endParaRPr lang="ru-RU"/>
          </a:p>
        </p:txBody>
      </p:sp>
      <p:sp>
        <p:nvSpPr>
          <p:cNvPr id="4" name="Title 3">
            <a:extLst>
              <a:ext uri="{FF2B5EF4-FFF2-40B4-BE49-F238E27FC236}">
                <a16:creationId xmlns:a16="http://schemas.microsoft.com/office/drawing/2014/main" id="{AC689AD9-65AA-49B4-89B7-5803F66FAC0D}"/>
              </a:ext>
            </a:extLst>
          </p:cNvPr>
          <p:cNvSpPr>
            <a:spLocks noGrp="1"/>
          </p:cNvSpPr>
          <p:nvPr>
            <p:ph type="title"/>
          </p:nvPr>
        </p:nvSpPr>
        <p:spPr/>
        <p:txBody>
          <a:bodyPr>
            <a:normAutofit fontScale="90000"/>
          </a:bodyPr>
          <a:lstStyle/>
          <a:p>
            <a:r>
              <a:rPr lang="ru-RU" sz="4400" b="1" dirty="0">
                <a:latin typeface="+mn-lt"/>
              </a:rPr>
              <a:t>Иерархический дескриптор конфигурации</a:t>
            </a:r>
            <a:endParaRPr lang="ru-RU" dirty="0"/>
          </a:p>
        </p:txBody>
      </p:sp>
      <p:pic>
        <p:nvPicPr>
          <p:cNvPr id="5" name="Picture 4">
            <a:extLst>
              <a:ext uri="{FF2B5EF4-FFF2-40B4-BE49-F238E27FC236}">
                <a16:creationId xmlns:a16="http://schemas.microsoft.com/office/drawing/2014/main" id="{66E9DA55-65F7-41B6-A86B-88E713DF0243}"/>
              </a:ext>
            </a:extLst>
          </p:cNvPr>
          <p:cNvPicPr>
            <a:picLocks noChangeAspect="1"/>
          </p:cNvPicPr>
          <p:nvPr/>
        </p:nvPicPr>
        <p:blipFill rotWithShape="1">
          <a:blip r:embed="rId3">
            <a:extLst>
              <a:ext uri="{28A0092B-C50C-407E-A947-70E740481C1C}">
                <a14:useLocalDpi xmlns:a14="http://schemas.microsoft.com/office/drawing/2010/main" val="0"/>
              </a:ext>
            </a:extLst>
          </a:blip>
          <a:srcRect t="12735" b="7048"/>
          <a:stretch/>
        </p:blipFill>
        <p:spPr>
          <a:xfrm>
            <a:off x="1571450" y="1669459"/>
            <a:ext cx="9049099" cy="5012543"/>
          </a:xfrm>
          <a:prstGeom prst="rect">
            <a:avLst/>
          </a:prstGeom>
        </p:spPr>
      </p:pic>
      <p:sp>
        <p:nvSpPr>
          <p:cNvPr id="6" name="TextBox 5">
            <a:extLst>
              <a:ext uri="{FF2B5EF4-FFF2-40B4-BE49-F238E27FC236}">
                <a16:creationId xmlns:a16="http://schemas.microsoft.com/office/drawing/2014/main" id="{81CB8BE3-B7C8-4511-A135-CB4BDF4A035C}"/>
              </a:ext>
            </a:extLst>
          </p:cNvPr>
          <p:cNvSpPr txBox="1"/>
          <p:nvPr/>
        </p:nvSpPr>
        <p:spPr>
          <a:xfrm>
            <a:off x="227479" y="940807"/>
            <a:ext cx="11779671" cy="707886"/>
          </a:xfrm>
          <a:prstGeom prst="rect">
            <a:avLst/>
          </a:prstGeom>
          <a:noFill/>
        </p:spPr>
        <p:txBody>
          <a:bodyPr wrap="square" rtlCol="0">
            <a:spAutoFit/>
          </a:bodyPr>
          <a:lstStyle/>
          <a:p>
            <a:pPr algn="just"/>
            <a:r>
              <a:rPr lang="ru-RU" sz="2000" dirty="0"/>
              <a:t>Пример структуры четырехуровневого иерархического дескриптора для </a:t>
            </a:r>
            <a:r>
              <a:rPr lang="ru-RU" sz="2000" u="sng" dirty="0"/>
              <a:t>гибкой конфигурации </a:t>
            </a:r>
            <a:r>
              <a:rPr lang="ru-RU" sz="2000" dirty="0"/>
              <a:t>проведения исследования быстродействия средств проектирования ПО</a:t>
            </a:r>
          </a:p>
        </p:txBody>
      </p:sp>
      <p:cxnSp>
        <p:nvCxnSpPr>
          <p:cNvPr id="7" name="Straight Arrow Connector 6">
            <a:extLst>
              <a:ext uri="{FF2B5EF4-FFF2-40B4-BE49-F238E27FC236}">
                <a16:creationId xmlns:a16="http://schemas.microsoft.com/office/drawing/2014/main" id="{7D6FFDD1-6B41-4735-B469-BE7995ACCC8C}"/>
              </a:ext>
            </a:extLst>
          </p:cNvPr>
          <p:cNvCxnSpPr>
            <a:cxnSpLocks/>
          </p:cNvCxnSpPr>
          <p:nvPr/>
        </p:nvCxnSpPr>
        <p:spPr>
          <a:xfrm flipV="1">
            <a:off x="1558162" y="2025948"/>
            <a:ext cx="887165" cy="7339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a:extLst>
              <a:ext uri="{FF2B5EF4-FFF2-40B4-BE49-F238E27FC236}">
                <a16:creationId xmlns:a16="http://schemas.microsoft.com/office/drawing/2014/main" id="{698E1DB5-D649-41A2-AC6D-03BE44D4C9CF}"/>
              </a:ext>
            </a:extLst>
          </p:cNvPr>
          <p:cNvCxnSpPr>
            <a:cxnSpLocks/>
          </p:cNvCxnSpPr>
          <p:nvPr/>
        </p:nvCxnSpPr>
        <p:spPr>
          <a:xfrm>
            <a:off x="1571450" y="3454682"/>
            <a:ext cx="873877" cy="94190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 name="TextBox 8">
            <a:extLst>
              <a:ext uri="{FF2B5EF4-FFF2-40B4-BE49-F238E27FC236}">
                <a16:creationId xmlns:a16="http://schemas.microsoft.com/office/drawing/2014/main" id="{21B9B55F-545F-49E3-8924-24985EE8CCC3}"/>
              </a:ext>
            </a:extLst>
          </p:cNvPr>
          <p:cNvSpPr txBox="1"/>
          <p:nvPr/>
        </p:nvSpPr>
        <p:spPr>
          <a:xfrm>
            <a:off x="227479" y="2430382"/>
            <a:ext cx="1989247" cy="1323439"/>
          </a:xfrm>
          <a:prstGeom prst="rect">
            <a:avLst/>
          </a:prstGeom>
          <a:noFill/>
          <a:effectLst>
            <a:outerShdw blurRad="25400" dist="25400" dir="2700000" algn="tl" rotWithShape="0">
              <a:prstClr val="black">
                <a:alpha val="27000"/>
              </a:prstClr>
            </a:outerShdw>
          </a:effectLst>
        </p:spPr>
        <p:txBody>
          <a:bodyPr wrap="square" rtlCol="0">
            <a:spAutoFit/>
          </a:bodyPr>
          <a:lstStyle/>
          <a:p>
            <a:r>
              <a:rPr lang="ru-RU" sz="2000" b="1" dirty="0"/>
              <a:t>1 уровень: </a:t>
            </a:r>
            <a:r>
              <a:rPr lang="ru-RU" sz="2000" dirty="0"/>
              <a:t>Средство проектирования ПО</a:t>
            </a:r>
          </a:p>
        </p:txBody>
      </p:sp>
      <p:cxnSp>
        <p:nvCxnSpPr>
          <p:cNvPr id="10" name="Straight Arrow Connector 9">
            <a:extLst>
              <a:ext uri="{FF2B5EF4-FFF2-40B4-BE49-F238E27FC236}">
                <a16:creationId xmlns:a16="http://schemas.microsoft.com/office/drawing/2014/main" id="{126516BB-AD90-44EE-B211-368A1DA31061}"/>
              </a:ext>
            </a:extLst>
          </p:cNvPr>
          <p:cNvCxnSpPr>
            <a:cxnSpLocks/>
          </p:cNvCxnSpPr>
          <p:nvPr/>
        </p:nvCxnSpPr>
        <p:spPr>
          <a:xfrm flipV="1">
            <a:off x="1914240" y="5216217"/>
            <a:ext cx="670899" cy="2333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DEA1AE9E-AF54-418F-A750-3C555E39F3A3}"/>
              </a:ext>
            </a:extLst>
          </p:cNvPr>
          <p:cNvCxnSpPr>
            <a:cxnSpLocks/>
          </p:cNvCxnSpPr>
          <p:nvPr/>
        </p:nvCxnSpPr>
        <p:spPr>
          <a:xfrm>
            <a:off x="2057859" y="5679779"/>
            <a:ext cx="463668" cy="6933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0F8E0268-EC9F-4C4C-B78A-6DAB4649ACE6}"/>
              </a:ext>
            </a:extLst>
          </p:cNvPr>
          <p:cNvSpPr txBox="1"/>
          <p:nvPr/>
        </p:nvSpPr>
        <p:spPr>
          <a:xfrm>
            <a:off x="227480" y="5216217"/>
            <a:ext cx="1686759" cy="1015663"/>
          </a:xfrm>
          <a:prstGeom prst="rect">
            <a:avLst/>
          </a:prstGeom>
          <a:noFill/>
          <a:effectLst>
            <a:outerShdw blurRad="25400" dist="25400" dir="2700000" algn="tl" rotWithShape="0">
              <a:prstClr val="black">
                <a:alpha val="25000"/>
              </a:prstClr>
            </a:outerShdw>
          </a:effectLst>
        </p:spPr>
        <p:txBody>
          <a:bodyPr wrap="square" rtlCol="0">
            <a:spAutoFit/>
          </a:bodyPr>
          <a:lstStyle/>
          <a:p>
            <a:r>
              <a:rPr lang="ru-RU" sz="2000" b="1" dirty="0"/>
              <a:t>2 уровень:</a:t>
            </a:r>
          </a:p>
          <a:p>
            <a:pPr algn="just"/>
            <a:r>
              <a:rPr lang="ru-RU" sz="2000" dirty="0"/>
              <a:t>Исследуемый алгоритм</a:t>
            </a:r>
          </a:p>
        </p:txBody>
      </p:sp>
      <p:cxnSp>
        <p:nvCxnSpPr>
          <p:cNvPr id="13" name="Straight Arrow Connector 12">
            <a:extLst>
              <a:ext uri="{FF2B5EF4-FFF2-40B4-BE49-F238E27FC236}">
                <a16:creationId xmlns:a16="http://schemas.microsoft.com/office/drawing/2014/main" id="{FA451C05-D34A-4804-A560-64BC3E94B241}"/>
              </a:ext>
            </a:extLst>
          </p:cNvPr>
          <p:cNvCxnSpPr>
            <a:cxnSpLocks/>
            <a:stCxn id="14" idx="1"/>
          </p:cNvCxnSpPr>
          <p:nvPr/>
        </p:nvCxnSpPr>
        <p:spPr>
          <a:xfrm flipH="1">
            <a:off x="5389419" y="2431685"/>
            <a:ext cx="1830592" cy="3233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35DF3D29-D991-4206-8EDF-D930FA31794B}"/>
              </a:ext>
            </a:extLst>
          </p:cNvPr>
          <p:cNvSpPr txBox="1"/>
          <p:nvPr/>
        </p:nvSpPr>
        <p:spPr>
          <a:xfrm>
            <a:off x="7220011" y="1923853"/>
            <a:ext cx="3400538" cy="1015663"/>
          </a:xfrm>
          <a:prstGeom prst="rect">
            <a:avLst/>
          </a:prstGeom>
          <a:noFill/>
          <a:effectLst>
            <a:outerShdw blurRad="25400" dist="25400" dir="2700000" algn="tl" rotWithShape="0">
              <a:prstClr val="black">
                <a:alpha val="25000"/>
              </a:prstClr>
            </a:outerShdw>
          </a:effectLst>
        </p:spPr>
        <p:txBody>
          <a:bodyPr wrap="square" rtlCol="0">
            <a:spAutoFit/>
          </a:bodyPr>
          <a:lstStyle/>
          <a:p>
            <a:pPr algn="just"/>
            <a:r>
              <a:rPr lang="ru-RU" sz="2000" b="1" dirty="0"/>
              <a:t>3 уровень:</a:t>
            </a:r>
          </a:p>
          <a:p>
            <a:r>
              <a:rPr lang="ru-RU" sz="2000" dirty="0"/>
              <a:t>Файл с исходным кодом ПО, реализующего алгоритм</a:t>
            </a:r>
          </a:p>
        </p:txBody>
      </p:sp>
      <p:cxnSp>
        <p:nvCxnSpPr>
          <p:cNvPr id="15" name="Straight Arrow Connector 14">
            <a:extLst>
              <a:ext uri="{FF2B5EF4-FFF2-40B4-BE49-F238E27FC236}">
                <a16:creationId xmlns:a16="http://schemas.microsoft.com/office/drawing/2014/main" id="{AB6E5FE6-CA16-46C4-97AA-43567FE4BC80}"/>
              </a:ext>
            </a:extLst>
          </p:cNvPr>
          <p:cNvCxnSpPr>
            <a:cxnSpLocks/>
          </p:cNvCxnSpPr>
          <p:nvPr/>
        </p:nvCxnSpPr>
        <p:spPr>
          <a:xfrm flipH="1" flipV="1">
            <a:off x="8458201" y="3379598"/>
            <a:ext cx="571499" cy="49890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C9168727-90F6-44F5-98BA-417EB5D7C33E}"/>
              </a:ext>
            </a:extLst>
          </p:cNvPr>
          <p:cNvCxnSpPr>
            <a:cxnSpLocks/>
          </p:cNvCxnSpPr>
          <p:nvPr/>
        </p:nvCxnSpPr>
        <p:spPr>
          <a:xfrm flipH="1">
            <a:off x="8458200" y="4941115"/>
            <a:ext cx="794951" cy="7386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55C43EC5-CCF5-482B-843D-BDA0BCA4F3F6}"/>
              </a:ext>
            </a:extLst>
          </p:cNvPr>
          <p:cNvSpPr txBox="1"/>
          <p:nvPr/>
        </p:nvSpPr>
        <p:spPr>
          <a:xfrm>
            <a:off x="8791057" y="3878502"/>
            <a:ext cx="3058043" cy="1015663"/>
          </a:xfrm>
          <a:prstGeom prst="rect">
            <a:avLst/>
          </a:prstGeom>
          <a:noFill/>
          <a:effectLst>
            <a:outerShdw blurRad="25400" dist="25400" dir="2700000" algn="tl" rotWithShape="0">
              <a:prstClr val="black">
                <a:alpha val="25000"/>
              </a:prstClr>
            </a:outerShdw>
          </a:effectLst>
        </p:spPr>
        <p:txBody>
          <a:bodyPr wrap="square" rtlCol="0">
            <a:spAutoFit/>
          </a:bodyPr>
          <a:lstStyle/>
          <a:p>
            <a:pPr algn="just"/>
            <a:r>
              <a:rPr lang="ru-RU" sz="2000" b="1" dirty="0"/>
              <a:t>4 уровень:</a:t>
            </a:r>
          </a:p>
          <a:p>
            <a:pPr algn="just"/>
            <a:r>
              <a:rPr lang="ru-RU" sz="2000" dirty="0"/>
              <a:t>Команды для запуска ПО, реализующего алгоритм</a:t>
            </a:r>
          </a:p>
        </p:txBody>
      </p:sp>
    </p:spTree>
    <p:extLst>
      <p:ext uri="{BB962C8B-B14F-4D97-AF65-F5344CB8AC3E}">
        <p14:creationId xmlns:p14="http://schemas.microsoft.com/office/powerpoint/2010/main" val="4187713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a:extLst>
              <a:ext uri="{FF2B5EF4-FFF2-40B4-BE49-F238E27FC236}">
                <a16:creationId xmlns:a16="http://schemas.microsoft.com/office/drawing/2014/main" id="{BE787A1F-EFC0-4697-8E70-08204FC345D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651" t="1433" r="2386" b="1012"/>
          <a:stretch/>
        </p:blipFill>
        <p:spPr>
          <a:xfrm>
            <a:off x="5853888" y="1591037"/>
            <a:ext cx="2206818" cy="5090965"/>
          </a:xfrm>
        </p:spPr>
      </p:pic>
      <p:sp>
        <p:nvSpPr>
          <p:cNvPr id="3" name="Slide Number Placeholder 2">
            <a:extLst>
              <a:ext uri="{FF2B5EF4-FFF2-40B4-BE49-F238E27FC236}">
                <a16:creationId xmlns:a16="http://schemas.microsoft.com/office/drawing/2014/main" id="{78940B33-73D8-462A-A83F-87335867C22C}"/>
              </a:ext>
            </a:extLst>
          </p:cNvPr>
          <p:cNvSpPr>
            <a:spLocks noGrp="1"/>
          </p:cNvSpPr>
          <p:nvPr>
            <p:ph type="sldNum" sz="quarter" idx="12"/>
          </p:nvPr>
        </p:nvSpPr>
        <p:spPr/>
        <p:txBody>
          <a:bodyPr/>
          <a:lstStyle/>
          <a:p>
            <a:fld id="{018BF65D-6ED2-4CD5-9A43-7F793B06593C}" type="slidenum">
              <a:rPr lang="ru-RU" smtClean="0"/>
              <a:t>11</a:t>
            </a:fld>
            <a:endParaRPr lang="ru-RU" dirty="0"/>
          </a:p>
        </p:txBody>
      </p:sp>
      <p:sp>
        <p:nvSpPr>
          <p:cNvPr id="4" name="Title 3">
            <a:extLst>
              <a:ext uri="{FF2B5EF4-FFF2-40B4-BE49-F238E27FC236}">
                <a16:creationId xmlns:a16="http://schemas.microsoft.com/office/drawing/2014/main" id="{03CD0082-D59D-41B7-9700-CE487ED3D5C6}"/>
              </a:ext>
            </a:extLst>
          </p:cNvPr>
          <p:cNvSpPr>
            <a:spLocks noGrp="1"/>
          </p:cNvSpPr>
          <p:nvPr>
            <p:ph type="title"/>
          </p:nvPr>
        </p:nvSpPr>
        <p:spPr/>
        <p:txBody>
          <a:bodyPr>
            <a:noAutofit/>
          </a:bodyPr>
          <a:lstStyle/>
          <a:p>
            <a:r>
              <a:rPr lang="ru-RU" sz="3600" b="1" dirty="0">
                <a:latin typeface="+mn-lt"/>
              </a:rPr>
              <a:t>Обзор алгоритмов для проведения измерений</a:t>
            </a:r>
            <a:endParaRPr lang="ru-RU" sz="3600" dirty="0"/>
          </a:p>
        </p:txBody>
      </p:sp>
      <p:pic>
        <p:nvPicPr>
          <p:cNvPr id="5" name="Picture 4">
            <a:extLst>
              <a:ext uri="{FF2B5EF4-FFF2-40B4-BE49-F238E27FC236}">
                <a16:creationId xmlns:a16="http://schemas.microsoft.com/office/drawing/2014/main" id="{EC315349-A100-4351-B4F9-68DBFDDB07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7584" y="1857801"/>
            <a:ext cx="1961913" cy="4740147"/>
          </a:xfrm>
          <a:prstGeom prst="rect">
            <a:avLst/>
          </a:prstGeom>
        </p:spPr>
      </p:pic>
      <p:sp>
        <p:nvSpPr>
          <p:cNvPr id="7" name="TextBox 6">
            <a:extLst>
              <a:ext uri="{FF2B5EF4-FFF2-40B4-BE49-F238E27FC236}">
                <a16:creationId xmlns:a16="http://schemas.microsoft.com/office/drawing/2014/main" id="{2ED538E5-9609-4076-948B-28230B09CC4A}"/>
              </a:ext>
            </a:extLst>
          </p:cNvPr>
          <p:cNvSpPr txBox="1"/>
          <p:nvPr/>
        </p:nvSpPr>
        <p:spPr>
          <a:xfrm>
            <a:off x="188135" y="1026803"/>
            <a:ext cx="3520063" cy="369332"/>
          </a:xfrm>
          <a:prstGeom prst="rect">
            <a:avLst/>
          </a:prstGeom>
          <a:noFill/>
        </p:spPr>
        <p:txBody>
          <a:bodyPr wrap="square" rtlCol="0">
            <a:spAutoFit/>
          </a:bodyPr>
          <a:lstStyle/>
          <a:p>
            <a:pPr algn="ctr"/>
            <a:r>
              <a:rPr lang="ru-RU" dirty="0">
                <a:latin typeface="Helvetica Neue" panose="02000503000000020004"/>
              </a:rPr>
              <a:t>Алгоритм умножения матриц</a:t>
            </a:r>
          </a:p>
        </p:txBody>
      </p:sp>
      <p:sp>
        <p:nvSpPr>
          <p:cNvPr id="8" name="TextBox 7">
            <a:extLst>
              <a:ext uri="{FF2B5EF4-FFF2-40B4-BE49-F238E27FC236}">
                <a16:creationId xmlns:a16="http://schemas.microsoft.com/office/drawing/2014/main" id="{9329345B-A237-4091-9AE6-5A0545F5063D}"/>
              </a:ext>
            </a:extLst>
          </p:cNvPr>
          <p:cNvSpPr txBox="1"/>
          <p:nvPr/>
        </p:nvSpPr>
        <p:spPr>
          <a:xfrm>
            <a:off x="3830441" y="957600"/>
            <a:ext cx="1856510" cy="923330"/>
          </a:xfrm>
          <a:prstGeom prst="rect">
            <a:avLst/>
          </a:prstGeom>
          <a:noFill/>
        </p:spPr>
        <p:txBody>
          <a:bodyPr wrap="square" rtlCol="0">
            <a:spAutoFit/>
          </a:bodyPr>
          <a:lstStyle/>
          <a:p>
            <a:pPr algn="ctr"/>
            <a:r>
              <a:rPr lang="ru-RU" dirty="0">
                <a:latin typeface="Helvetica Neue" panose="02000503000000020004"/>
              </a:rPr>
              <a:t>Алгоритм «Быстрая сортировка»</a:t>
            </a:r>
          </a:p>
        </p:txBody>
      </p:sp>
      <p:sp>
        <p:nvSpPr>
          <p:cNvPr id="9" name="TextBox 8">
            <a:extLst>
              <a:ext uri="{FF2B5EF4-FFF2-40B4-BE49-F238E27FC236}">
                <a16:creationId xmlns:a16="http://schemas.microsoft.com/office/drawing/2014/main" id="{3B0066DE-5548-4767-9D07-9CE4670D4789}"/>
              </a:ext>
            </a:extLst>
          </p:cNvPr>
          <p:cNvSpPr txBox="1"/>
          <p:nvPr/>
        </p:nvSpPr>
        <p:spPr>
          <a:xfrm>
            <a:off x="5719497" y="961146"/>
            <a:ext cx="3077843" cy="646331"/>
          </a:xfrm>
          <a:prstGeom prst="rect">
            <a:avLst/>
          </a:prstGeom>
          <a:noFill/>
        </p:spPr>
        <p:txBody>
          <a:bodyPr wrap="square" rtlCol="0">
            <a:spAutoFit/>
          </a:bodyPr>
          <a:lstStyle/>
          <a:p>
            <a:pPr algn="ctr"/>
            <a:r>
              <a:rPr lang="ru-RU" dirty="0">
                <a:latin typeface="Helvetica Neue" panose="02000503000000020004"/>
              </a:rPr>
              <a:t>Алгоритм поиска простых чисел методом перебора</a:t>
            </a:r>
          </a:p>
        </p:txBody>
      </p:sp>
      <p:pic>
        <p:nvPicPr>
          <p:cNvPr id="10" name="Picture 9">
            <a:extLst>
              <a:ext uri="{FF2B5EF4-FFF2-40B4-BE49-F238E27FC236}">
                <a16:creationId xmlns:a16="http://schemas.microsoft.com/office/drawing/2014/main" id="{FFE34A23-FFDC-4F3C-90FF-65FF6026F03E}"/>
              </a:ext>
            </a:extLst>
          </p:cNvPr>
          <p:cNvPicPr>
            <a:picLocks noChangeAspect="1"/>
          </p:cNvPicPr>
          <p:nvPr/>
        </p:nvPicPr>
        <p:blipFill rotWithShape="1">
          <a:blip r:embed="rId5">
            <a:extLst>
              <a:ext uri="{28A0092B-C50C-407E-A947-70E740481C1C}">
                <a14:useLocalDpi xmlns:a14="http://schemas.microsoft.com/office/drawing/2010/main" val="0"/>
              </a:ext>
            </a:extLst>
          </a:blip>
          <a:srcRect l="3822" t="1224" r="2263" b="756"/>
          <a:stretch/>
        </p:blipFill>
        <p:spPr>
          <a:xfrm>
            <a:off x="270016" y="2221585"/>
            <a:ext cx="3438182" cy="4031605"/>
          </a:xfrm>
          <a:prstGeom prst="rect">
            <a:avLst/>
          </a:prstGeom>
        </p:spPr>
      </p:pic>
      <p:cxnSp>
        <p:nvCxnSpPr>
          <p:cNvPr id="19" name="Straight Connector 18">
            <a:extLst>
              <a:ext uri="{FF2B5EF4-FFF2-40B4-BE49-F238E27FC236}">
                <a16:creationId xmlns:a16="http://schemas.microsoft.com/office/drawing/2014/main" id="{DC314332-9157-4E13-B7FD-CF3A3588554B}"/>
              </a:ext>
            </a:extLst>
          </p:cNvPr>
          <p:cNvCxnSpPr>
            <a:cxnSpLocks/>
          </p:cNvCxnSpPr>
          <p:nvPr/>
        </p:nvCxnSpPr>
        <p:spPr>
          <a:xfrm>
            <a:off x="3731296" y="1082991"/>
            <a:ext cx="0" cy="566928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460875CE-3D94-4375-9527-05F36D25D0B7}"/>
              </a:ext>
            </a:extLst>
          </p:cNvPr>
          <p:cNvCxnSpPr>
            <a:cxnSpLocks/>
          </p:cNvCxnSpPr>
          <p:nvPr/>
        </p:nvCxnSpPr>
        <p:spPr>
          <a:xfrm>
            <a:off x="5742596" y="1056255"/>
            <a:ext cx="0" cy="5669280"/>
          </a:xfrm>
          <a:prstGeom prst="line">
            <a:avLst/>
          </a:prstGeom>
          <a:ln>
            <a:prstDash val="lgDash"/>
          </a:ln>
        </p:spPr>
        <p:style>
          <a:lnRef idx="1">
            <a:schemeClr val="dk1"/>
          </a:lnRef>
          <a:fillRef idx="0">
            <a:schemeClr val="dk1"/>
          </a:fillRef>
          <a:effectRef idx="0">
            <a:schemeClr val="dk1"/>
          </a:effectRef>
          <a:fontRef idx="minor">
            <a:schemeClr val="tx1"/>
          </a:fontRef>
        </p:style>
      </p:cxnSp>
      <p:pic>
        <p:nvPicPr>
          <p:cNvPr id="24" name="Picture 23">
            <a:extLst>
              <a:ext uri="{FF2B5EF4-FFF2-40B4-BE49-F238E27FC236}">
                <a16:creationId xmlns:a16="http://schemas.microsoft.com/office/drawing/2014/main" id="{116E4C1D-F99D-439C-9370-A8BF1EF4CB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43560" y="1262201"/>
            <a:ext cx="3760305" cy="2260686"/>
          </a:xfrm>
          <a:prstGeom prst="rect">
            <a:avLst/>
          </a:prstGeom>
        </p:spPr>
      </p:pic>
      <p:sp>
        <p:nvSpPr>
          <p:cNvPr id="25" name="TextBox 24">
            <a:extLst>
              <a:ext uri="{FF2B5EF4-FFF2-40B4-BE49-F238E27FC236}">
                <a16:creationId xmlns:a16="http://schemas.microsoft.com/office/drawing/2014/main" id="{DF5D1346-9EF8-43C0-842D-777FC1885989}"/>
              </a:ext>
            </a:extLst>
          </p:cNvPr>
          <p:cNvSpPr txBox="1"/>
          <p:nvPr/>
        </p:nvSpPr>
        <p:spPr>
          <a:xfrm>
            <a:off x="8184624" y="4023819"/>
            <a:ext cx="3839736" cy="2031325"/>
          </a:xfrm>
          <a:prstGeom prst="rect">
            <a:avLst/>
          </a:prstGeom>
          <a:noFill/>
        </p:spPr>
        <p:txBody>
          <a:bodyPr wrap="square" rtlCol="0">
            <a:spAutoFit/>
          </a:bodyPr>
          <a:lstStyle/>
          <a:p>
            <a:pPr algn="just"/>
            <a:r>
              <a:rPr lang="ru-RU" b="1" dirty="0">
                <a:latin typeface="Helvetica Neue" panose="02000503000000020004"/>
              </a:rPr>
              <a:t>Алгоритмы содержат операции </a:t>
            </a:r>
            <a:r>
              <a:rPr lang="ru-RU" b="1" u="sng" dirty="0">
                <a:latin typeface="Helvetica Neue" panose="02000503000000020004"/>
              </a:rPr>
              <a:t>взаимодействия с памятью</a:t>
            </a:r>
            <a:r>
              <a:rPr lang="ru-RU" b="1" dirty="0">
                <a:latin typeface="Helvetica Neue" panose="02000503000000020004"/>
              </a:rPr>
              <a:t>, базовые </a:t>
            </a:r>
            <a:r>
              <a:rPr lang="ru-RU" b="1" u="sng" dirty="0">
                <a:latin typeface="Helvetica Neue" panose="02000503000000020004"/>
              </a:rPr>
              <a:t>математические</a:t>
            </a:r>
            <a:r>
              <a:rPr lang="ru-RU" b="1" dirty="0">
                <a:latin typeface="Helvetica Neue" panose="02000503000000020004"/>
              </a:rPr>
              <a:t> и </a:t>
            </a:r>
            <a:r>
              <a:rPr lang="ru-RU" b="1" u="sng" dirty="0">
                <a:latin typeface="Helvetica Neue" panose="02000503000000020004"/>
              </a:rPr>
              <a:t>логические</a:t>
            </a:r>
            <a:r>
              <a:rPr lang="ru-RU" b="1" dirty="0">
                <a:latin typeface="Helvetica Neue" panose="02000503000000020004"/>
              </a:rPr>
              <a:t> операции булевой алгебры, которые процессор в основном выполняет во время своей работы.</a:t>
            </a:r>
          </a:p>
        </p:txBody>
      </p:sp>
    </p:spTree>
    <p:extLst>
      <p:ext uri="{BB962C8B-B14F-4D97-AF65-F5344CB8AC3E}">
        <p14:creationId xmlns:p14="http://schemas.microsoft.com/office/powerpoint/2010/main" val="1581936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6B7B86E-276F-474C-ABAB-C31ADEFE3EDF}"/>
              </a:ext>
            </a:extLst>
          </p:cNvPr>
          <p:cNvSpPr>
            <a:spLocks noGrp="1"/>
          </p:cNvSpPr>
          <p:nvPr>
            <p:ph type="sldNum" sz="quarter" idx="12"/>
          </p:nvPr>
        </p:nvSpPr>
        <p:spPr/>
        <p:txBody>
          <a:bodyPr/>
          <a:lstStyle/>
          <a:p>
            <a:fld id="{018BF65D-6ED2-4CD5-9A43-7F793B06593C}" type="slidenum">
              <a:rPr lang="ru-RU" smtClean="0"/>
              <a:t>12</a:t>
            </a:fld>
            <a:endParaRPr lang="ru-RU"/>
          </a:p>
        </p:txBody>
      </p:sp>
      <p:sp>
        <p:nvSpPr>
          <p:cNvPr id="4" name="Title 3">
            <a:extLst>
              <a:ext uri="{FF2B5EF4-FFF2-40B4-BE49-F238E27FC236}">
                <a16:creationId xmlns:a16="http://schemas.microsoft.com/office/drawing/2014/main" id="{A321806D-20DF-4F3F-A093-943BE20E31A4}"/>
              </a:ext>
            </a:extLst>
          </p:cNvPr>
          <p:cNvSpPr>
            <a:spLocks noGrp="1"/>
          </p:cNvSpPr>
          <p:nvPr>
            <p:ph type="title"/>
          </p:nvPr>
        </p:nvSpPr>
        <p:spPr/>
        <p:txBody>
          <a:bodyPr>
            <a:noAutofit/>
          </a:bodyPr>
          <a:lstStyle/>
          <a:p>
            <a:r>
              <a:rPr lang="ru-RU" sz="3600" b="1" dirty="0">
                <a:latin typeface="+mn-lt"/>
              </a:rPr>
              <a:t>Результаты исследования быстродействия средств проектирования ПО</a:t>
            </a:r>
            <a:endParaRPr lang="ru-RU" sz="3600" dirty="0"/>
          </a:p>
        </p:txBody>
      </p:sp>
      <p:graphicFrame>
        <p:nvGraphicFramePr>
          <p:cNvPr id="5" name="Table 4">
            <a:extLst>
              <a:ext uri="{FF2B5EF4-FFF2-40B4-BE49-F238E27FC236}">
                <a16:creationId xmlns:a16="http://schemas.microsoft.com/office/drawing/2014/main" id="{9366049E-8A93-4B3A-B30F-2F841C5DA4F5}"/>
              </a:ext>
            </a:extLst>
          </p:cNvPr>
          <p:cNvGraphicFramePr>
            <a:graphicFrameLocks noGrp="1"/>
          </p:cNvGraphicFramePr>
          <p:nvPr>
            <p:extLst>
              <p:ext uri="{D42A27DB-BD31-4B8C-83A1-F6EECF244321}">
                <p14:modId xmlns:p14="http://schemas.microsoft.com/office/powerpoint/2010/main" val="3445740650"/>
              </p:ext>
            </p:extLst>
          </p:nvPr>
        </p:nvGraphicFramePr>
        <p:xfrm>
          <a:off x="229969" y="1471464"/>
          <a:ext cx="9126408" cy="4411750"/>
        </p:xfrm>
        <a:graphic>
          <a:graphicData uri="http://schemas.openxmlformats.org/drawingml/2006/table">
            <a:tbl>
              <a:tblPr firstRow="1" firstCol="1" bandRow="1">
                <a:tableStyleId>{C083E6E3-FA7D-4D7B-A595-EF9225AFEA82}</a:tableStyleId>
              </a:tblPr>
              <a:tblGrid>
                <a:gridCol w="1725173">
                  <a:extLst>
                    <a:ext uri="{9D8B030D-6E8A-4147-A177-3AD203B41FA5}">
                      <a16:colId xmlns:a16="http://schemas.microsoft.com/office/drawing/2014/main" val="983327999"/>
                    </a:ext>
                  </a:extLst>
                </a:gridCol>
                <a:gridCol w="2401705">
                  <a:extLst>
                    <a:ext uri="{9D8B030D-6E8A-4147-A177-3AD203B41FA5}">
                      <a16:colId xmlns:a16="http://schemas.microsoft.com/office/drawing/2014/main" val="3070786675"/>
                    </a:ext>
                  </a:extLst>
                </a:gridCol>
                <a:gridCol w="2354729">
                  <a:extLst>
                    <a:ext uri="{9D8B030D-6E8A-4147-A177-3AD203B41FA5}">
                      <a16:colId xmlns:a16="http://schemas.microsoft.com/office/drawing/2014/main" val="40221874"/>
                    </a:ext>
                  </a:extLst>
                </a:gridCol>
                <a:gridCol w="2644801">
                  <a:extLst>
                    <a:ext uri="{9D8B030D-6E8A-4147-A177-3AD203B41FA5}">
                      <a16:colId xmlns:a16="http://schemas.microsoft.com/office/drawing/2014/main" val="168951822"/>
                    </a:ext>
                  </a:extLst>
                </a:gridCol>
              </a:tblGrid>
              <a:tr h="670631">
                <a:tc>
                  <a:txBody>
                    <a:bodyPr/>
                    <a:lstStyle/>
                    <a:p>
                      <a:pPr marL="0" marR="0" indent="0" algn="ctr">
                        <a:lnSpc>
                          <a:spcPct val="100000"/>
                        </a:lnSpc>
                        <a:spcBef>
                          <a:spcPts val="0"/>
                        </a:spcBef>
                        <a:spcAft>
                          <a:spcPts val="0"/>
                        </a:spcAft>
                      </a:pPr>
                      <a:r>
                        <a:rPr lang="ru-RU" sz="2400" kern="100" dirty="0">
                          <a:effectLst/>
                        </a:rPr>
                        <a:t>Средство</a:t>
                      </a:r>
                      <a:endParaRPr lang="ru-RU" sz="20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ru-RU" sz="2000" dirty="0"/>
                        <a:t>Алгоритм умножения матриц</a:t>
                      </a:r>
                    </a:p>
                  </a:txBody>
                  <a:tcPr marL="68580" marR="68580" marT="0" marB="0" anchor="ctr"/>
                </a:tc>
                <a:tc>
                  <a:txBody>
                    <a:bodyPr/>
                    <a:lstStyle/>
                    <a:p>
                      <a:pPr algn="ctr"/>
                      <a:r>
                        <a:rPr lang="ru-RU" sz="2000" dirty="0"/>
                        <a:t>Алгоритм «Быстрая сортировка»</a:t>
                      </a:r>
                    </a:p>
                  </a:txBody>
                  <a:tcPr marL="68580" marR="68580" marT="0" marB="0" anchor="ctr"/>
                </a:tc>
                <a:tc>
                  <a:txBody>
                    <a:bodyPr/>
                    <a:lstStyle/>
                    <a:p>
                      <a:pPr algn="ctr"/>
                      <a:r>
                        <a:rPr lang="ru-RU" sz="2000" dirty="0"/>
                        <a:t>Алгоритм поиска простых чисел</a:t>
                      </a:r>
                    </a:p>
                  </a:txBody>
                  <a:tcPr marL="68580" marR="68580" marT="0" marB="0" anchor="ctr"/>
                </a:tc>
                <a:extLst>
                  <a:ext uri="{0D108BD9-81ED-4DB2-BD59-A6C34878D82A}">
                    <a16:rowId xmlns:a16="http://schemas.microsoft.com/office/drawing/2014/main" val="2253354951"/>
                  </a:ext>
                </a:extLst>
              </a:tr>
              <a:tr h="467825">
                <a:tc>
                  <a:txBody>
                    <a:bodyPr/>
                    <a:lstStyle/>
                    <a:p>
                      <a:pPr marL="0" marR="0" indent="0" algn="ctr">
                        <a:lnSpc>
                          <a:spcPct val="100000"/>
                        </a:lnSpc>
                        <a:spcBef>
                          <a:spcPts val="0"/>
                        </a:spcBef>
                        <a:spcAft>
                          <a:spcPts val="0"/>
                        </a:spcAft>
                      </a:pPr>
                      <a:r>
                        <a:rPr lang="en-US" sz="2400" kern="100" dirty="0">
                          <a:effectLst/>
                        </a:rPr>
                        <a:t>Python</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978.26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6.53</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45.61</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015120587"/>
                  </a:ext>
                </a:extLst>
              </a:tr>
              <a:tr h="467825">
                <a:tc>
                  <a:txBody>
                    <a:bodyPr/>
                    <a:lstStyle/>
                    <a:p>
                      <a:pPr marL="0" marR="0" indent="0" algn="ctr">
                        <a:lnSpc>
                          <a:spcPct val="100000"/>
                        </a:lnSpc>
                        <a:spcBef>
                          <a:spcPts val="0"/>
                        </a:spcBef>
                        <a:spcAft>
                          <a:spcPts val="0"/>
                        </a:spcAft>
                      </a:pPr>
                      <a:r>
                        <a:rPr lang="en-US" sz="2400" kern="100" dirty="0" err="1">
                          <a:effectLst/>
                        </a:rPr>
                        <a:t>Cython</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5.91</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0.26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2.66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355734980"/>
                  </a:ext>
                </a:extLst>
              </a:tr>
              <a:tr h="467825">
                <a:tc>
                  <a:txBody>
                    <a:bodyPr/>
                    <a:lstStyle/>
                    <a:p>
                      <a:pPr marL="0" marR="0" indent="0" algn="ctr">
                        <a:lnSpc>
                          <a:spcPct val="100000"/>
                        </a:lnSpc>
                        <a:spcBef>
                          <a:spcPts val="0"/>
                        </a:spcBef>
                        <a:spcAft>
                          <a:spcPts val="0"/>
                        </a:spcAft>
                      </a:pPr>
                      <a:r>
                        <a:rPr lang="en-US" sz="2400" kern="100" dirty="0">
                          <a:effectLst/>
                        </a:rPr>
                        <a:t>JavaScript</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00" dirty="0">
                          <a:effectLst/>
                        </a:rPr>
                        <a:t>647.30</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4.10</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145.76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3544835370"/>
                  </a:ext>
                </a:extLst>
              </a:tr>
              <a:tr h="467825">
                <a:tc>
                  <a:txBody>
                    <a:bodyPr/>
                    <a:lstStyle/>
                    <a:p>
                      <a:pPr marL="0" marR="0" indent="0" algn="ctr">
                        <a:lnSpc>
                          <a:spcPct val="100000"/>
                        </a:lnSpc>
                        <a:spcBef>
                          <a:spcPts val="0"/>
                        </a:spcBef>
                        <a:spcAft>
                          <a:spcPts val="0"/>
                        </a:spcAft>
                      </a:pPr>
                      <a:r>
                        <a:rPr lang="en-US" sz="2400" kern="100" dirty="0">
                          <a:effectLst/>
                        </a:rPr>
                        <a:t>C</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w="28575" cap="flat" cmpd="sng" algn="ctr">
                      <a:solidFill>
                        <a:srgbClr val="C00000"/>
                      </a:solidFill>
                      <a:prstDash val="solid"/>
                      <a:round/>
                      <a:headEnd type="none" w="med" len="med"/>
                      <a:tailEnd type="none" w="med" len="med"/>
                    </a:lnL>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5.16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0.22</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2.61</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1224921080"/>
                  </a:ext>
                </a:extLst>
              </a:tr>
              <a:tr h="467825">
                <a:tc>
                  <a:txBody>
                    <a:bodyPr/>
                    <a:lstStyle/>
                    <a:p>
                      <a:pPr marL="0" marR="0" indent="0" algn="ctr">
                        <a:lnSpc>
                          <a:spcPct val="100000"/>
                        </a:lnSpc>
                        <a:spcBef>
                          <a:spcPts val="0"/>
                        </a:spcBef>
                        <a:spcAft>
                          <a:spcPts val="0"/>
                        </a:spcAft>
                      </a:pPr>
                      <a:r>
                        <a:rPr lang="en-US" sz="2400" kern="100" dirty="0">
                          <a:effectLst/>
                        </a:rPr>
                        <a:t>C#</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w="28575" cap="flat" cmpd="sng" algn="ctr">
                      <a:noFill/>
                      <a:prstDash val="solid"/>
                      <a:round/>
                      <a:headEnd type="none" w="med" len="med"/>
                      <a:tailEnd type="none" w="med" len="med"/>
                    </a:lnL>
                    <a:lnR>
                      <a:noFill/>
                    </a:lnR>
                    <a:lnT w="28575" cap="flat" cmpd="sng" algn="ctr">
                      <a:solidFill>
                        <a:srgbClr val="C00000"/>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400" kern="100" dirty="0">
                          <a:effectLst/>
                        </a:rPr>
                        <a:t>43.20</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a:noFill/>
                    </a:lnL>
                    <a:lnR>
                      <a:noFill/>
                    </a:lnR>
                    <a:lnT w="28575" cap="flat" cmpd="sng" algn="ctr">
                      <a:solidFill>
                        <a:srgbClr val="C00000"/>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400" kern="100" dirty="0">
                          <a:effectLst/>
                        </a:rPr>
                        <a:t>4.95</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a:noFill/>
                    </a:lnL>
                    <a:lnR>
                      <a:noFill/>
                    </a:lnR>
                    <a:lnT w="28575" cap="flat" cmpd="sng" algn="ctr">
                      <a:solidFill>
                        <a:srgbClr val="C00000"/>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400" kern="100" dirty="0">
                          <a:effectLst/>
                        </a:rPr>
                        <a:t>7.01</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a:noFill/>
                    </a:lnL>
                    <a:lnR w="28575" cap="flat" cmpd="sng" algn="ctr">
                      <a:no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96069764"/>
                  </a:ext>
                </a:extLst>
              </a:tr>
              <a:tr h="466344">
                <a:tc>
                  <a:txBody>
                    <a:bodyPr/>
                    <a:lstStyle/>
                    <a:p>
                      <a:pPr marL="0" marR="0" indent="0" algn="ctr">
                        <a:lnSpc>
                          <a:spcPct val="100000"/>
                        </a:lnSpc>
                        <a:spcBef>
                          <a:spcPts val="0"/>
                        </a:spcBef>
                        <a:spcAft>
                          <a:spcPts val="0"/>
                        </a:spcAft>
                      </a:pPr>
                      <a:r>
                        <a:rPr lang="en-US" sz="2400" kern="100" dirty="0">
                          <a:effectLst/>
                          <a:latin typeface="+mn-lt"/>
                          <a:ea typeface="Calibri" panose="020F0502020204030204" pitchFamily="34" charset="0"/>
                          <a:cs typeface="Times New Roman" panose="02020603050405020304" pitchFamily="18" charset="0"/>
                        </a:rPr>
                        <a:t>Go</a:t>
                      </a:r>
                      <a:endParaRPr lang="ru-RU" sz="2400" kern="100" dirty="0">
                        <a:effectLst/>
                        <a:latin typeface="+mn-lt"/>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R>
                      <a:noFill/>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400" kern="100" dirty="0">
                          <a:effectLst/>
                          <a:latin typeface="+mn-lt"/>
                        </a:rPr>
                        <a:t>5.37</a:t>
                      </a:r>
                      <a:endParaRPr lang="ru-RU" sz="24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a:noFill/>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400" kern="100" dirty="0">
                          <a:effectLst/>
                          <a:latin typeface="+mn-lt"/>
                          <a:ea typeface="Calibri" panose="020F0502020204030204" pitchFamily="34" charset="0"/>
                          <a:cs typeface="Times New Roman" panose="02020603050405020304" pitchFamily="18" charset="0"/>
                        </a:rPr>
                        <a:t>0.29</a:t>
                      </a:r>
                      <a:endParaRPr lang="ru-RU" sz="24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a:noFill/>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400" kern="100" dirty="0">
                          <a:effectLst/>
                          <a:latin typeface="+mn-lt"/>
                          <a:ea typeface="Calibri" panose="020F0502020204030204" pitchFamily="34" charset="0"/>
                          <a:cs typeface="Times New Roman" panose="02020603050405020304" pitchFamily="18" charset="0"/>
                        </a:rPr>
                        <a:t>2.58</a:t>
                      </a:r>
                      <a:endParaRPr lang="ru-RU" sz="24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06895555"/>
                  </a:ext>
                </a:extLst>
              </a:tr>
              <a:tr h="467825">
                <a:tc>
                  <a:txBody>
                    <a:bodyPr/>
                    <a:lstStyle/>
                    <a:p>
                      <a:pPr marL="0" marR="0" indent="0" algn="ctr">
                        <a:lnSpc>
                          <a:spcPct val="100000"/>
                        </a:lnSpc>
                        <a:spcBef>
                          <a:spcPts val="0"/>
                        </a:spcBef>
                        <a:spcAft>
                          <a:spcPts val="0"/>
                        </a:spcAft>
                      </a:pPr>
                      <a:r>
                        <a:rPr lang="en-US" sz="2400" kern="100" dirty="0">
                          <a:effectLst/>
                        </a:rPr>
                        <a:t>Kotlin</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00" dirty="0">
                          <a:effectLst/>
                        </a:rPr>
                        <a:t>25.73</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0.82</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2.86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184190223"/>
                  </a:ext>
                </a:extLst>
              </a:tr>
              <a:tr h="467825">
                <a:tc>
                  <a:txBody>
                    <a:bodyPr/>
                    <a:lstStyle/>
                    <a:p>
                      <a:pPr marL="0" marR="0" indent="0" algn="ctr">
                        <a:lnSpc>
                          <a:spcPct val="100000"/>
                        </a:lnSpc>
                        <a:spcBef>
                          <a:spcPts val="0"/>
                        </a:spcBef>
                        <a:spcAft>
                          <a:spcPts val="0"/>
                        </a:spcAft>
                      </a:pPr>
                      <a:r>
                        <a:rPr lang="en-US" sz="2400" kern="100" dirty="0">
                          <a:effectLst/>
                        </a:rPr>
                        <a:t>Rust</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6.14</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0.28</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1.96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4200936090"/>
                  </a:ext>
                </a:extLst>
              </a:tr>
            </a:tbl>
          </a:graphicData>
        </a:graphic>
      </p:graphicFrame>
      <p:sp>
        <p:nvSpPr>
          <p:cNvPr id="6" name="TextBox 5">
            <a:extLst>
              <a:ext uri="{FF2B5EF4-FFF2-40B4-BE49-F238E27FC236}">
                <a16:creationId xmlns:a16="http://schemas.microsoft.com/office/drawing/2014/main" id="{8BD8F58C-3558-42E9-8C43-CD7AA4E9C71C}"/>
              </a:ext>
            </a:extLst>
          </p:cNvPr>
          <p:cNvSpPr txBox="1"/>
          <p:nvPr/>
        </p:nvSpPr>
        <p:spPr>
          <a:xfrm>
            <a:off x="9664915" y="2336333"/>
            <a:ext cx="2331434" cy="1015663"/>
          </a:xfrm>
          <a:prstGeom prst="rect">
            <a:avLst/>
          </a:prstGeom>
          <a:noFill/>
          <a:ln>
            <a:solidFill>
              <a:schemeClr val="tx1"/>
            </a:solidFill>
            <a:prstDash val="lgDash"/>
          </a:ln>
        </p:spPr>
        <p:txBody>
          <a:bodyPr wrap="square" rtlCol="0">
            <a:spAutoFit/>
          </a:bodyPr>
          <a:lstStyle/>
          <a:p>
            <a:pPr algn="just"/>
            <a:r>
              <a:rPr lang="ru-RU" sz="2000" dirty="0"/>
              <a:t>Отсутствует интерактивная среда разработки</a:t>
            </a:r>
          </a:p>
        </p:txBody>
      </p:sp>
      <p:cxnSp>
        <p:nvCxnSpPr>
          <p:cNvPr id="7" name="Straight Arrow Connector 6">
            <a:extLst>
              <a:ext uri="{FF2B5EF4-FFF2-40B4-BE49-F238E27FC236}">
                <a16:creationId xmlns:a16="http://schemas.microsoft.com/office/drawing/2014/main" id="{7BFCF77F-BF7F-4ECD-AEB8-A5CB3C2A4D38}"/>
              </a:ext>
            </a:extLst>
          </p:cNvPr>
          <p:cNvCxnSpPr>
            <a:cxnSpLocks/>
            <a:stCxn id="6" idx="1"/>
          </p:cNvCxnSpPr>
          <p:nvPr/>
        </p:nvCxnSpPr>
        <p:spPr>
          <a:xfrm flipH="1">
            <a:off x="9372069" y="2844165"/>
            <a:ext cx="292846"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D71996C2-21E1-4EAD-B0A2-FA7B730BDC99}"/>
              </a:ext>
            </a:extLst>
          </p:cNvPr>
          <p:cNvSpPr txBox="1"/>
          <p:nvPr/>
        </p:nvSpPr>
        <p:spPr>
          <a:xfrm>
            <a:off x="9664915" y="3433085"/>
            <a:ext cx="2331434" cy="707886"/>
          </a:xfrm>
          <a:prstGeom prst="rect">
            <a:avLst/>
          </a:prstGeom>
          <a:noFill/>
          <a:ln>
            <a:solidFill>
              <a:schemeClr val="tx1"/>
            </a:solidFill>
            <a:prstDash val="lgDash"/>
          </a:ln>
        </p:spPr>
        <p:txBody>
          <a:bodyPr wrap="square" rtlCol="0">
            <a:spAutoFit/>
          </a:bodyPr>
          <a:lstStyle/>
          <a:p>
            <a:pPr algn="just"/>
            <a:r>
              <a:rPr lang="ru-RU" sz="2000" dirty="0"/>
              <a:t>Принято считать наиболее быстрым</a:t>
            </a:r>
          </a:p>
        </p:txBody>
      </p:sp>
      <p:cxnSp>
        <p:nvCxnSpPr>
          <p:cNvPr id="9" name="Straight Arrow Connector 8">
            <a:extLst>
              <a:ext uri="{FF2B5EF4-FFF2-40B4-BE49-F238E27FC236}">
                <a16:creationId xmlns:a16="http://schemas.microsoft.com/office/drawing/2014/main" id="{6C968CF8-D07B-4092-9B4D-066470422D3F}"/>
              </a:ext>
            </a:extLst>
          </p:cNvPr>
          <p:cNvCxnSpPr>
            <a:cxnSpLocks/>
            <a:stCxn id="8" idx="1"/>
          </p:cNvCxnSpPr>
          <p:nvPr/>
        </p:nvCxnSpPr>
        <p:spPr>
          <a:xfrm flipH="1">
            <a:off x="9365130" y="3787028"/>
            <a:ext cx="299785"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E79A3B6C-27E2-4AAD-BAA9-2E3C43E68B04}"/>
              </a:ext>
            </a:extLst>
          </p:cNvPr>
          <p:cNvSpPr txBox="1"/>
          <p:nvPr/>
        </p:nvSpPr>
        <p:spPr>
          <a:xfrm>
            <a:off x="313587" y="5940012"/>
            <a:ext cx="10199064" cy="738664"/>
          </a:xfrm>
          <a:prstGeom prst="rect">
            <a:avLst/>
          </a:prstGeom>
          <a:noFill/>
        </p:spPr>
        <p:txBody>
          <a:bodyPr wrap="square" rtlCol="0">
            <a:spAutoFit/>
          </a:bodyPr>
          <a:lstStyle/>
          <a:p>
            <a:pPr algn="just"/>
            <a:r>
              <a:rPr lang="ru-RU" sz="2100" b="1" dirty="0"/>
              <a:t>Для разработки эмулятора ядра </a:t>
            </a:r>
            <a:r>
              <a:rPr lang="en-US" sz="2100" b="1" dirty="0"/>
              <a:t>MIPS </a:t>
            </a:r>
            <a:r>
              <a:rPr lang="ru-RU" sz="2100" b="1" dirty="0"/>
              <a:t>выбрано средство проектирования ПО </a:t>
            </a:r>
            <a:r>
              <a:rPr lang="en-US" sz="2100" b="1" i="1" dirty="0">
                <a:solidFill>
                  <a:schemeClr val="accent1"/>
                </a:solidFill>
              </a:rPr>
              <a:t>Rust</a:t>
            </a:r>
            <a:r>
              <a:rPr lang="ru-RU" sz="2100" b="1" dirty="0"/>
              <a:t>, показавшее высокое быстродействие по результатам проведенного исследования</a:t>
            </a:r>
          </a:p>
        </p:txBody>
      </p:sp>
      <p:sp>
        <p:nvSpPr>
          <p:cNvPr id="2" name="TextBox 1">
            <a:extLst>
              <a:ext uri="{FF2B5EF4-FFF2-40B4-BE49-F238E27FC236}">
                <a16:creationId xmlns:a16="http://schemas.microsoft.com/office/drawing/2014/main" id="{67D5BEE3-A730-4FE8-B838-DA32E43B7993}"/>
              </a:ext>
            </a:extLst>
          </p:cNvPr>
          <p:cNvSpPr txBox="1"/>
          <p:nvPr/>
        </p:nvSpPr>
        <p:spPr>
          <a:xfrm>
            <a:off x="229969" y="1013264"/>
            <a:ext cx="9135161" cy="400110"/>
          </a:xfrm>
          <a:prstGeom prst="rect">
            <a:avLst/>
          </a:prstGeom>
          <a:noFill/>
        </p:spPr>
        <p:txBody>
          <a:bodyPr wrap="square" rtlCol="0">
            <a:spAutoFit/>
          </a:bodyPr>
          <a:lstStyle/>
          <a:p>
            <a:pPr algn="ctr"/>
            <a:r>
              <a:rPr lang="ru-RU" sz="2000" dirty="0"/>
              <a:t>Конфигурация: ОС </a:t>
            </a:r>
            <a:r>
              <a:rPr lang="en-US" sz="2000" dirty="0"/>
              <a:t>Ubuntu 22.04, AMD Ryzen 5 5600U 2.30 GHz, </a:t>
            </a:r>
            <a:r>
              <a:rPr lang="ru-RU" sz="2000" dirty="0"/>
              <a:t>6 </a:t>
            </a:r>
            <a:r>
              <a:rPr lang="en-US" sz="2000" dirty="0"/>
              <a:t>Gb RAM</a:t>
            </a:r>
            <a:endParaRPr lang="ru-RU" sz="2000" dirty="0"/>
          </a:p>
        </p:txBody>
      </p:sp>
      <p:sp>
        <p:nvSpPr>
          <p:cNvPr id="11" name="TextBox 10">
            <a:extLst>
              <a:ext uri="{FF2B5EF4-FFF2-40B4-BE49-F238E27FC236}">
                <a16:creationId xmlns:a16="http://schemas.microsoft.com/office/drawing/2014/main" id="{8C9D3D8C-259E-40B3-B8F4-3C96C792ED0A}"/>
              </a:ext>
            </a:extLst>
          </p:cNvPr>
          <p:cNvSpPr txBox="1"/>
          <p:nvPr/>
        </p:nvSpPr>
        <p:spPr>
          <a:xfrm>
            <a:off x="9372069" y="1423493"/>
            <a:ext cx="1797531" cy="830997"/>
          </a:xfrm>
          <a:prstGeom prst="rect">
            <a:avLst/>
          </a:prstGeom>
          <a:noFill/>
        </p:spPr>
        <p:txBody>
          <a:bodyPr wrap="square" rtlCol="0">
            <a:spAutoFit/>
          </a:bodyPr>
          <a:lstStyle/>
          <a:p>
            <a:r>
              <a:rPr lang="ru-RU" sz="1600" i="1" dirty="0"/>
              <a:t>Значения представлены в секундах</a:t>
            </a:r>
          </a:p>
        </p:txBody>
      </p:sp>
      <p:sp>
        <p:nvSpPr>
          <p:cNvPr id="12" name="TextBox 11">
            <a:extLst>
              <a:ext uri="{FF2B5EF4-FFF2-40B4-BE49-F238E27FC236}">
                <a16:creationId xmlns:a16="http://schemas.microsoft.com/office/drawing/2014/main" id="{7DC2C38C-3468-4574-9ED8-112C57F33337}"/>
              </a:ext>
            </a:extLst>
          </p:cNvPr>
          <p:cNvSpPr txBox="1"/>
          <p:nvPr/>
        </p:nvSpPr>
        <p:spPr>
          <a:xfrm>
            <a:off x="9671457" y="4348423"/>
            <a:ext cx="2331434" cy="707886"/>
          </a:xfrm>
          <a:prstGeom prst="rect">
            <a:avLst/>
          </a:prstGeom>
          <a:noFill/>
          <a:ln>
            <a:solidFill>
              <a:schemeClr val="tx1"/>
            </a:solidFill>
            <a:prstDash val="lgDash"/>
          </a:ln>
        </p:spPr>
        <p:txBody>
          <a:bodyPr wrap="square" rtlCol="0">
            <a:spAutoFit/>
          </a:bodyPr>
          <a:lstStyle/>
          <a:p>
            <a:pPr algn="just"/>
            <a:r>
              <a:rPr lang="ru-RU" sz="2000" dirty="0"/>
              <a:t>Низкая</a:t>
            </a:r>
          </a:p>
          <a:p>
            <a:pPr algn="just"/>
            <a:r>
              <a:rPr lang="ru-RU" sz="2000" dirty="0"/>
              <a:t>масштабируемость</a:t>
            </a:r>
          </a:p>
        </p:txBody>
      </p:sp>
      <p:cxnSp>
        <p:nvCxnSpPr>
          <p:cNvPr id="13" name="Straight Arrow Connector 12">
            <a:extLst>
              <a:ext uri="{FF2B5EF4-FFF2-40B4-BE49-F238E27FC236}">
                <a16:creationId xmlns:a16="http://schemas.microsoft.com/office/drawing/2014/main" id="{4C7EF7E0-3D01-49B6-A175-806B4112439C}"/>
              </a:ext>
            </a:extLst>
          </p:cNvPr>
          <p:cNvCxnSpPr>
            <a:cxnSpLocks/>
            <a:stCxn id="12" idx="1"/>
          </p:cNvCxnSpPr>
          <p:nvPr/>
        </p:nvCxnSpPr>
        <p:spPr>
          <a:xfrm flipH="1">
            <a:off x="9371673" y="4702366"/>
            <a:ext cx="299784"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73738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1E3CA15-4937-4ADA-8C18-E6E8A3B8E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719" y="1193182"/>
            <a:ext cx="8316478" cy="5180757"/>
          </a:xfrm>
          <a:prstGeom prst="rect">
            <a:avLst/>
          </a:prstGeom>
        </p:spPr>
      </p:pic>
      <p:sp>
        <p:nvSpPr>
          <p:cNvPr id="3" name="Slide Number Placeholder 2">
            <a:extLst>
              <a:ext uri="{FF2B5EF4-FFF2-40B4-BE49-F238E27FC236}">
                <a16:creationId xmlns:a16="http://schemas.microsoft.com/office/drawing/2014/main" id="{D3061473-2A9C-4436-89FA-E44CD23907CA}"/>
              </a:ext>
            </a:extLst>
          </p:cNvPr>
          <p:cNvSpPr>
            <a:spLocks noGrp="1"/>
          </p:cNvSpPr>
          <p:nvPr>
            <p:ph type="sldNum" sz="quarter" idx="12"/>
          </p:nvPr>
        </p:nvSpPr>
        <p:spPr/>
        <p:txBody>
          <a:bodyPr/>
          <a:lstStyle/>
          <a:p>
            <a:fld id="{018BF65D-6ED2-4CD5-9A43-7F793B06593C}" type="slidenum">
              <a:rPr lang="ru-RU" smtClean="0"/>
              <a:t>13</a:t>
            </a:fld>
            <a:endParaRPr lang="ru-RU"/>
          </a:p>
        </p:txBody>
      </p:sp>
      <p:sp>
        <p:nvSpPr>
          <p:cNvPr id="4" name="Title 3">
            <a:extLst>
              <a:ext uri="{FF2B5EF4-FFF2-40B4-BE49-F238E27FC236}">
                <a16:creationId xmlns:a16="http://schemas.microsoft.com/office/drawing/2014/main" id="{A8D9F164-9089-4941-9316-49E8EBB80D86}"/>
              </a:ext>
            </a:extLst>
          </p:cNvPr>
          <p:cNvSpPr>
            <a:spLocks noGrp="1"/>
          </p:cNvSpPr>
          <p:nvPr>
            <p:ph type="title"/>
          </p:nvPr>
        </p:nvSpPr>
        <p:spPr/>
        <p:txBody>
          <a:bodyPr>
            <a:noAutofit/>
          </a:bodyPr>
          <a:lstStyle/>
          <a:p>
            <a:r>
              <a:rPr lang="ru-RU" sz="3600" b="1" dirty="0">
                <a:latin typeface="+mn-lt"/>
              </a:rPr>
              <a:t>Разработка архитектуры эмулятора ядра MIPS</a:t>
            </a:r>
            <a:endParaRPr lang="ru-RU" sz="3600" dirty="0"/>
          </a:p>
        </p:txBody>
      </p:sp>
      <p:pic>
        <p:nvPicPr>
          <p:cNvPr id="6" name="Picture 5">
            <a:extLst>
              <a:ext uri="{FF2B5EF4-FFF2-40B4-BE49-F238E27FC236}">
                <a16:creationId xmlns:a16="http://schemas.microsoft.com/office/drawing/2014/main" id="{80E58A19-E863-472D-9A4A-2B66FCA75D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6949" y="1570728"/>
            <a:ext cx="1980122" cy="5178257"/>
          </a:xfrm>
          <a:prstGeom prst="rect">
            <a:avLst/>
          </a:prstGeom>
        </p:spPr>
      </p:pic>
      <p:sp>
        <p:nvSpPr>
          <p:cNvPr id="7" name="TextBox 6">
            <a:extLst>
              <a:ext uri="{FF2B5EF4-FFF2-40B4-BE49-F238E27FC236}">
                <a16:creationId xmlns:a16="http://schemas.microsoft.com/office/drawing/2014/main" id="{4A7CFD2B-0D80-477A-BA49-DBB3352BE24F}"/>
              </a:ext>
            </a:extLst>
          </p:cNvPr>
          <p:cNvSpPr txBox="1"/>
          <p:nvPr/>
        </p:nvSpPr>
        <p:spPr>
          <a:xfrm>
            <a:off x="8860221" y="924397"/>
            <a:ext cx="2493579" cy="646331"/>
          </a:xfrm>
          <a:prstGeom prst="rect">
            <a:avLst/>
          </a:prstGeom>
          <a:noFill/>
        </p:spPr>
        <p:txBody>
          <a:bodyPr wrap="square" rtlCol="0">
            <a:spAutoFit/>
          </a:bodyPr>
          <a:lstStyle/>
          <a:p>
            <a:pPr algn="ctr"/>
            <a:r>
              <a:rPr lang="ru-RU" dirty="0"/>
              <a:t>Алгоритм основного цикла эмулятора</a:t>
            </a:r>
          </a:p>
        </p:txBody>
      </p:sp>
      <p:cxnSp>
        <p:nvCxnSpPr>
          <p:cNvPr id="8" name="Straight Connector 7">
            <a:extLst>
              <a:ext uri="{FF2B5EF4-FFF2-40B4-BE49-F238E27FC236}">
                <a16:creationId xmlns:a16="http://schemas.microsoft.com/office/drawing/2014/main" id="{664CDF13-CF4B-4956-A345-4E116DCFEDC9}"/>
              </a:ext>
            </a:extLst>
          </p:cNvPr>
          <p:cNvCxnSpPr>
            <a:cxnSpLocks/>
          </p:cNvCxnSpPr>
          <p:nvPr/>
        </p:nvCxnSpPr>
        <p:spPr>
          <a:xfrm>
            <a:off x="8871070" y="1082991"/>
            <a:ext cx="0" cy="5669280"/>
          </a:xfrm>
          <a:prstGeom prst="line">
            <a:avLst/>
          </a:prstGeom>
          <a:ln>
            <a:prstDash val="lg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9705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437438F-6887-49CD-8A14-AE66E0A1101B}"/>
              </a:ext>
            </a:extLst>
          </p:cNvPr>
          <p:cNvSpPr>
            <a:spLocks noGrp="1"/>
          </p:cNvSpPr>
          <p:nvPr>
            <p:ph type="sldNum" sz="quarter" idx="12"/>
          </p:nvPr>
        </p:nvSpPr>
        <p:spPr/>
        <p:txBody>
          <a:bodyPr/>
          <a:lstStyle/>
          <a:p>
            <a:fld id="{018BF65D-6ED2-4CD5-9A43-7F793B06593C}" type="slidenum">
              <a:rPr lang="ru-RU" smtClean="0"/>
              <a:t>14</a:t>
            </a:fld>
            <a:endParaRPr lang="ru-RU"/>
          </a:p>
        </p:txBody>
      </p:sp>
      <p:sp>
        <p:nvSpPr>
          <p:cNvPr id="4" name="Title 3">
            <a:extLst>
              <a:ext uri="{FF2B5EF4-FFF2-40B4-BE49-F238E27FC236}">
                <a16:creationId xmlns:a16="http://schemas.microsoft.com/office/drawing/2014/main" id="{0B140C4F-663E-4C34-B7B4-11D00B4704D7}"/>
              </a:ext>
            </a:extLst>
          </p:cNvPr>
          <p:cNvSpPr>
            <a:spLocks noGrp="1"/>
          </p:cNvSpPr>
          <p:nvPr>
            <p:ph type="title"/>
          </p:nvPr>
        </p:nvSpPr>
        <p:spPr/>
        <p:txBody>
          <a:bodyPr/>
          <a:lstStyle/>
          <a:p>
            <a:r>
              <a:rPr lang="ru-RU" sz="4400" b="1" dirty="0">
                <a:latin typeface="+mn-lt"/>
              </a:rPr>
              <a:t>Разработка эмулятора ядра </a:t>
            </a:r>
            <a:r>
              <a:rPr lang="en-US" sz="4400" b="1" dirty="0">
                <a:latin typeface="+mn-lt"/>
              </a:rPr>
              <a:t>MIPS Rush</a:t>
            </a:r>
            <a:endParaRPr lang="ru-RU" dirty="0"/>
          </a:p>
        </p:txBody>
      </p:sp>
      <p:sp>
        <p:nvSpPr>
          <p:cNvPr id="5" name="TextBox 4">
            <a:extLst>
              <a:ext uri="{FF2B5EF4-FFF2-40B4-BE49-F238E27FC236}">
                <a16:creationId xmlns:a16="http://schemas.microsoft.com/office/drawing/2014/main" id="{43F298D1-A156-476B-80E9-7A64F6041D17}"/>
              </a:ext>
            </a:extLst>
          </p:cNvPr>
          <p:cNvSpPr txBox="1"/>
          <p:nvPr/>
        </p:nvSpPr>
        <p:spPr>
          <a:xfrm>
            <a:off x="383533" y="1120676"/>
            <a:ext cx="10061309" cy="2308324"/>
          </a:xfrm>
          <a:prstGeom prst="rect">
            <a:avLst/>
          </a:prstGeom>
          <a:noFill/>
        </p:spPr>
        <p:txBody>
          <a:bodyPr wrap="square" rtlCol="0">
            <a:spAutoFit/>
          </a:bodyPr>
          <a:lstStyle/>
          <a:p>
            <a:pPr marL="342900" indent="-342900" algn="just">
              <a:buFont typeface="Arial" panose="020B0604020202020204" pitchFamily="34" charset="0"/>
              <a:buChar char="•"/>
            </a:pPr>
            <a:r>
              <a:rPr lang="ru-RU" sz="2400" dirty="0"/>
              <a:t>Средство разработки – язык программирования </a:t>
            </a:r>
            <a:r>
              <a:rPr lang="en-US" sz="2400" b="1" dirty="0">
                <a:solidFill>
                  <a:schemeClr val="accent1"/>
                </a:solidFill>
              </a:rPr>
              <a:t>Rust 1.76.0</a:t>
            </a:r>
            <a:endParaRPr lang="ru-RU" sz="2400" b="1" dirty="0">
              <a:solidFill>
                <a:schemeClr val="accent1"/>
              </a:solidFill>
            </a:endParaRPr>
          </a:p>
          <a:p>
            <a:pPr marL="342900" indent="-342900" algn="just">
              <a:buFont typeface="Arial" panose="020B0604020202020204" pitchFamily="34" charset="0"/>
              <a:buChar char="•"/>
            </a:pPr>
            <a:r>
              <a:rPr lang="ru-RU" sz="2400" dirty="0"/>
              <a:t>Реализована архитектура набора команд (</a:t>
            </a:r>
            <a:r>
              <a:rPr lang="en-US" sz="2400" dirty="0"/>
              <a:t>ISA</a:t>
            </a:r>
            <a:r>
              <a:rPr lang="ru-RU" sz="2400" dirty="0"/>
              <a:t>)</a:t>
            </a:r>
            <a:r>
              <a:rPr lang="en-US" sz="2400" dirty="0"/>
              <a:t> </a:t>
            </a:r>
            <a:r>
              <a:rPr lang="en-US" sz="2400" b="1" dirty="0"/>
              <a:t>MIPS32</a:t>
            </a:r>
          </a:p>
          <a:p>
            <a:pPr marL="342900" indent="-342900" algn="just">
              <a:buFont typeface="Arial" panose="020B0604020202020204" pitchFamily="34" charset="0"/>
              <a:buChar char="•"/>
            </a:pPr>
            <a:r>
              <a:rPr lang="ru-RU" sz="2400" dirty="0"/>
              <a:t>Основой является набор инструкций микропроцессора </a:t>
            </a:r>
            <a:r>
              <a:rPr lang="en-US" sz="2400" b="1" dirty="0"/>
              <a:t>MIPS R2000</a:t>
            </a:r>
          </a:p>
          <a:p>
            <a:pPr marL="342900" indent="-342900" algn="just">
              <a:buFont typeface="Arial" panose="020B0604020202020204" pitchFamily="34" charset="0"/>
              <a:buChar char="•"/>
            </a:pPr>
            <a:r>
              <a:rPr lang="ru-RU" sz="2400" dirty="0"/>
              <a:t>Реализовано </a:t>
            </a:r>
            <a:r>
              <a:rPr lang="ru-RU" sz="2400" b="1" dirty="0"/>
              <a:t>54</a:t>
            </a:r>
            <a:r>
              <a:rPr lang="ru-RU" sz="2400" dirty="0"/>
              <a:t> нативные и </a:t>
            </a:r>
            <a:r>
              <a:rPr lang="ru-RU" sz="2400" b="1" dirty="0"/>
              <a:t>73</a:t>
            </a:r>
            <a:r>
              <a:rPr lang="ru-RU" sz="2400" dirty="0"/>
              <a:t> псевдо-инструкции</a:t>
            </a:r>
            <a:endParaRPr lang="en-US" sz="2400" dirty="0"/>
          </a:p>
          <a:p>
            <a:pPr marL="342900" indent="-342900" algn="just">
              <a:buFont typeface="Arial" panose="020B0604020202020204" pitchFamily="34" charset="0"/>
              <a:buChar char="•"/>
            </a:pPr>
            <a:r>
              <a:rPr lang="ru-RU" sz="2400" dirty="0"/>
              <a:t>Частичная поддержка </a:t>
            </a:r>
            <a:r>
              <a:rPr lang="ru-RU" sz="2400" b="1" dirty="0"/>
              <a:t>системных вызовов</a:t>
            </a:r>
          </a:p>
          <a:p>
            <a:pPr marL="342900" indent="-342900" algn="just">
              <a:buFont typeface="Arial" panose="020B0604020202020204" pitchFamily="34" charset="0"/>
              <a:buChar char="•"/>
            </a:pPr>
            <a:r>
              <a:rPr lang="ru-RU" sz="2400" dirty="0"/>
              <a:t>Поддержка базовых </a:t>
            </a:r>
            <a:r>
              <a:rPr lang="ru-RU" sz="2400" b="1" dirty="0"/>
              <a:t>процессорных исключений</a:t>
            </a:r>
            <a:endParaRPr lang="en-US" sz="2400" b="1" dirty="0"/>
          </a:p>
        </p:txBody>
      </p:sp>
      <p:pic>
        <p:nvPicPr>
          <p:cNvPr id="7" name="Picture 6">
            <a:extLst>
              <a:ext uri="{FF2B5EF4-FFF2-40B4-BE49-F238E27FC236}">
                <a16:creationId xmlns:a16="http://schemas.microsoft.com/office/drawing/2014/main" id="{B4F866ED-A2B8-4E97-A3BE-5E8F11D0CD76}"/>
              </a:ext>
            </a:extLst>
          </p:cNvPr>
          <p:cNvPicPr>
            <a:picLocks noChangeAspect="1"/>
          </p:cNvPicPr>
          <p:nvPr/>
        </p:nvPicPr>
        <p:blipFill>
          <a:blip r:embed="rId3"/>
          <a:stretch>
            <a:fillRect/>
          </a:stretch>
        </p:blipFill>
        <p:spPr>
          <a:xfrm>
            <a:off x="293621" y="3477985"/>
            <a:ext cx="11078301" cy="3038140"/>
          </a:xfrm>
          <a:prstGeom prst="rect">
            <a:avLst/>
          </a:prstGeom>
        </p:spPr>
      </p:pic>
    </p:spTree>
    <p:extLst>
      <p:ext uri="{BB962C8B-B14F-4D97-AF65-F5344CB8AC3E}">
        <p14:creationId xmlns:p14="http://schemas.microsoft.com/office/powerpoint/2010/main" val="1137502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96A6BB6-FA68-4F75-AB29-CF2E54B3E1C6}"/>
              </a:ext>
            </a:extLst>
          </p:cNvPr>
          <p:cNvSpPr>
            <a:spLocks noGrp="1"/>
          </p:cNvSpPr>
          <p:nvPr>
            <p:ph type="sldNum" sz="quarter" idx="12"/>
          </p:nvPr>
        </p:nvSpPr>
        <p:spPr/>
        <p:txBody>
          <a:bodyPr/>
          <a:lstStyle/>
          <a:p>
            <a:fld id="{018BF65D-6ED2-4CD5-9A43-7F793B06593C}" type="slidenum">
              <a:rPr lang="ru-RU" smtClean="0"/>
              <a:t>15</a:t>
            </a:fld>
            <a:endParaRPr lang="ru-RU"/>
          </a:p>
        </p:txBody>
      </p:sp>
      <p:sp>
        <p:nvSpPr>
          <p:cNvPr id="4" name="Title 3">
            <a:extLst>
              <a:ext uri="{FF2B5EF4-FFF2-40B4-BE49-F238E27FC236}">
                <a16:creationId xmlns:a16="http://schemas.microsoft.com/office/drawing/2014/main" id="{A8664D05-5E4F-4A2A-9D98-285D904CDCEE}"/>
              </a:ext>
            </a:extLst>
          </p:cNvPr>
          <p:cNvSpPr>
            <a:spLocks noGrp="1"/>
          </p:cNvSpPr>
          <p:nvPr>
            <p:ph type="title"/>
          </p:nvPr>
        </p:nvSpPr>
        <p:spPr/>
        <p:txBody>
          <a:bodyPr>
            <a:noAutofit/>
          </a:bodyPr>
          <a:lstStyle/>
          <a:p>
            <a:r>
              <a:rPr lang="ru-RU" sz="3600" b="1" dirty="0">
                <a:latin typeface="+mn-lt"/>
              </a:rPr>
              <a:t>Пример эмуляции ПО реализующего алгоритм поиска простых чисел</a:t>
            </a:r>
            <a:endParaRPr lang="ru-RU" sz="3600" dirty="0"/>
          </a:p>
        </p:txBody>
      </p:sp>
      <p:pic>
        <p:nvPicPr>
          <p:cNvPr id="5" name="Picture 4">
            <a:extLst>
              <a:ext uri="{FF2B5EF4-FFF2-40B4-BE49-F238E27FC236}">
                <a16:creationId xmlns:a16="http://schemas.microsoft.com/office/drawing/2014/main" id="{BDD52CBB-1073-4F47-8F3C-8681DAB4ACB1}"/>
              </a:ext>
            </a:extLst>
          </p:cNvPr>
          <p:cNvPicPr>
            <a:picLocks noChangeAspect="1"/>
          </p:cNvPicPr>
          <p:nvPr/>
        </p:nvPicPr>
        <p:blipFill rotWithShape="1">
          <a:blip r:embed="rId3"/>
          <a:srcRect b="6001"/>
          <a:stretch/>
        </p:blipFill>
        <p:spPr>
          <a:xfrm>
            <a:off x="270540" y="1520818"/>
            <a:ext cx="3627322" cy="5065254"/>
          </a:xfrm>
          <a:prstGeom prst="rect">
            <a:avLst/>
          </a:prstGeom>
        </p:spPr>
      </p:pic>
      <p:sp>
        <p:nvSpPr>
          <p:cNvPr id="8" name="TextBox 7">
            <a:extLst>
              <a:ext uri="{FF2B5EF4-FFF2-40B4-BE49-F238E27FC236}">
                <a16:creationId xmlns:a16="http://schemas.microsoft.com/office/drawing/2014/main" id="{FD8C6BEC-B0BC-41FD-AF84-78ACA6DE073B}"/>
              </a:ext>
            </a:extLst>
          </p:cNvPr>
          <p:cNvSpPr txBox="1"/>
          <p:nvPr/>
        </p:nvSpPr>
        <p:spPr>
          <a:xfrm>
            <a:off x="491884" y="1027912"/>
            <a:ext cx="3184635" cy="400110"/>
          </a:xfrm>
          <a:prstGeom prst="rect">
            <a:avLst/>
          </a:prstGeom>
          <a:noFill/>
        </p:spPr>
        <p:txBody>
          <a:bodyPr wrap="square" rtlCol="0">
            <a:spAutoFit/>
          </a:bodyPr>
          <a:lstStyle/>
          <a:p>
            <a:pPr algn="ctr"/>
            <a:r>
              <a:rPr lang="ru-RU" sz="2000" b="1" dirty="0"/>
              <a:t>Исходный код на Си</a:t>
            </a:r>
          </a:p>
        </p:txBody>
      </p:sp>
      <p:sp>
        <p:nvSpPr>
          <p:cNvPr id="9" name="TextBox 8">
            <a:extLst>
              <a:ext uri="{FF2B5EF4-FFF2-40B4-BE49-F238E27FC236}">
                <a16:creationId xmlns:a16="http://schemas.microsoft.com/office/drawing/2014/main" id="{5F3FD5ED-E9D4-4051-9894-3CFD449D65CD}"/>
              </a:ext>
            </a:extLst>
          </p:cNvPr>
          <p:cNvSpPr txBox="1"/>
          <p:nvPr/>
        </p:nvSpPr>
        <p:spPr>
          <a:xfrm>
            <a:off x="3983865" y="1020463"/>
            <a:ext cx="3925795" cy="400110"/>
          </a:xfrm>
          <a:prstGeom prst="rect">
            <a:avLst/>
          </a:prstGeom>
          <a:noFill/>
        </p:spPr>
        <p:txBody>
          <a:bodyPr wrap="square" rtlCol="0">
            <a:spAutoFit/>
          </a:bodyPr>
          <a:lstStyle/>
          <a:p>
            <a:pPr algn="ctr"/>
            <a:r>
              <a:rPr lang="ru-RU" sz="2000" b="1" dirty="0"/>
              <a:t>Инструкции на языке Ассемблера</a:t>
            </a:r>
          </a:p>
        </p:txBody>
      </p:sp>
      <p:sp>
        <p:nvSpPr>
          <p:cNvPr id="10" name="TextBox 9">
            <a:extLst>
              <a:ext uri="{FF2B5EF4-FFF2-40B4-BE49-F238E27FC236}">
                <a16:creationId xmlns:a16="http://schemas.microsoft.com/office/drawing/2014/main" id="{C00486EB-7343-4113-9DE8-8132ECD17C37}"/>
              </a:ext>
            </a:extLst>
          </p:cNvPr>
          <p:cNvSpPr txBox="1"/>
          <p:nvPr/>
        </p:nvSpPr>
        <p:spPr>
          <a:xfrm>
            <a:off x="8004051" y="1015939"/>
            <a:ext cx="3627322" cy="707886"/>
          </a:xfrm>
          <a:prstGeom prst="rect">
            <a:avLst/>
          </a:prstGeom>
          <a:noFill/>
        </p:spPr>
        <p:txBody>
          <a:bodyPr wrap="square" rtlCol="0">
            <a:spAutoFit/>
          </a:bodyPr>
          <a:lstStyle/>
          <a:p>
            <a:pPr algn="ctr"/>
            <a:r>
              <a:rPr lang="ru-RU" sz="2000" b="1" dirty="0"/>
              <a:t>Эмуляция в разработанном эмуляторе </a:t>
            </a:r>
            <a:r>
              <a:rPr lang="en-US" sz="2000" b="1" dirty="0"/>
              <a:t>Rush</a:t>
            </a:r>
            <a:endParaRPr lang="ru-RU" sz="2000" b="1" dirty="0"/>
          </a:p>
        </p:txBody>
      </p:sp>
      <p:pic>
        <p:nvPicPr>
          <p:cNvPr id="13" name="Picture 12">
            <a:extLst>
              <a:ext uri="{FF2B5EF4-FFF2-40B4-BE49-F238E27FC236}">
                <a16:creationId xmlns:a16="http://schemas.microsoft.com/office/drawing/2014/main" id="{D48CD9BE-51B8-4EF4-ADAF-251B7EF69838}"/>
              </a:ext>
            </a:extLst>
          </p:cNvPr>
          <p:cNvPicPr>
            <a:picLocks noChangeAspect="1"/>
          </p:cNvPicPr>
          <p:nvPr/>
        </p:nvPicPr>
        <p:blipFill>
          <a:blip r:embed="rId4"/>
          <a:stretch>
            <a:fillRect/>
          </a:stretch>
        </p:blipFill>
        <p:spPr>
          <a:xfrm>
            <a:off x="8004051" y="1723825"/>
            <a:ext cx="3825570" cy="4534805"/>
          </a:xfrm>
          <a:prstGeom prst="rect">
            <a:avLst/>
          </a:prstGeom>
        </p:spPr>
      </p:pic>
      <p:pic>
        <p:nvPicPr>
          <p:cNvPr id="17" name="Picture 16">
            <a:extLst>
              <a:ext uri="{FF2B5EF4-FFF2-40B4-BE49-F238E27FC236}">
                <a16:creationId xmlns:a16="http://schemas.microsoft.com/office/drawing/2014/main" id="{FC779FD9-EF5C-4465-B348-F237E2711A8B}"/>
              </a:ext>
            </a:extLst>
          </p:cNvPr>
          <p:cNvPicPr>
            <a:picLocks noChangeAspect="1"/>
          </p:cNvPicPr>
          <p:nvPr/>
        </p:nvPicPr>
        <p:blipFill>
          <a:blip r:embed="rId5"/>
          <a:stretch>
            <a:fillRect/>
          </a:stretch>
        </p:blipFill>
        <p:spPr>
          <a:xfrm>
            <a:off x="4301297" y="1516639"/>
            <a:ext cx="3290930" cy="5165363"/>
          </a:xfrm>
          <a:prstGeom prst="rect">
            <a:avLst/>
          </a:prstGeom>
        </p:spPr>
      </p:pic>
    </p:spTree>
    <p:extLst>
      <p:ext uri="{BB962C8B-B14F-4D97-AF65-F5344CB8AC3E}">
        <p14:creationId xmlns:p14="http://schemas.microsoft.com/office/powerpoint/2010/main" val="1871572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A61FCDA-798F-4AE8-88DC-3B474D7834ED}"/>
              </a:ext>
            </a:extLst>
          </p:cNvPr>
          <p:cNvSpPr>
            <a:spLocks noGrp="1"/>
          </p:cNvSpPr>
          <p:nvPr>
            <p:ph type="sldNum" sz="quarter" idx="12"/>
          </p:nvPr>
        </p:nvSpPr>
        <p:spPr/>
        <p:txBody>
          <a:bodyPr/>
          <a:lstStyle/>
          <a:p>
            <a:fld id="{018BF65D-6ED2-4CD5-9A43-7F793B06593C}" type="slidenum">
              <a:rPr lang="ru-RU" smtClean="0"/>
              <a:t>16</a:t>
            </a:fld>
            <a:endParaRPr lang="ru-RU"/>
          </a:p>
        </p:txBody>
      </p:sp>
      <p:sp>
        <p:nvSpPr>
          <p:cNvPr id="4" name="Title 3">
            <a:extLst>
              <a:ext uri="{FF2B5EF4-FFF2-40B4-BE49-F238E27FC236}">
                <a16:creationId xmlns:a16="http://schemas.microsoft.com/office/drawing/2014/main" id="{7ED3DC58-7AEC-4D95-896B-2823D93B2BB8}"/>
              </a:ext>
            </a:extLst>
          </p:cNvPr>
          <p:cNvSpPr>
            <a:spLocks noGrp="1"/>
          </p:cNvSpPr>
          <p:nvPr>
            <p:ph type="title"/>
          </p:nvPr>
        </p:nvSpPr>
        <p:spPr/>
        <p:txBody>
          <a:bodyPr>
            <a:noAutofit/>
          </a:bodyPr>
          <a:lstStyle/>
          <a:p>
            <a:r>
              <a:rPr lang="ru-RU" sz="3200" b="1" dirty="0">
                <a:latin typeface="+mn-lt"/>
              </a:rPr>
              <a:t>Сравнение вариантов </a:t>
            </a:r>
            <a:r>
              <a:rPr lang="ru-RU" sz="3200" dirty="0"/>
              <a:t>декодирования</a:t>
            </a:r>
            <a:r>
              <a:rPr lang="ru-RU" sz="3200" b="1" dirty="0">
                <a:latin typeface="+mn-lt"/>
              </a:rPr>
              <a:t> инструкции</a:t>
            </a:r>
            <a:r>
              <a:rPr lang="en-US" sz="3200" b="1" dirty="0">
                <a:latin typeface="+mn-lt"/>
              </a:rPr>
              <a:t> MOVZ</a:t>
            </a:r>
            <a:endParaRPr lang="ru-RU" sz="3200" dirty="0"/>
          </a:p>
        </p:txBody>
      </p:sp>
      <p:sp>
        <p:nvSpPr>
          <p:cNvPr id="8" name="TextBox 7">
            <a:extLst>
              <a:ext uri="{FF2B5EF4-FFF2-40B4-BE49-F238E27FC236}">
                <a16:creationId xmlns:a16="http://schemas.microsoft.com/office/drawing/2014/main" id="{D35325AF-6917-4796-9047-C26A2D680844}"/>
              </a:ext>
            </a:extLst>
          </p:cNvPr>
          <p:cNvSpPr txBox="1"/>
          <p:nvPr/>
        </p:nvSpPr>
        <p:spPr>
          <a:xfrm>
            <a:off x="64972" y="1980906"/>
            <a:ext cx="1649692" cy="1015663"/>
          </a:xfrm>
          <a:prstGeom prst="rect">
            <a:avLst/>
          </a:prstGeom>
          <a:noFill/>
        </p:spPr>
        <p:txBody>
          <a:bodyPr wrap="square" rtlCol="0">
            <a:spAutoFit/>
          </a:bodyPr>
          <a:lstStyle/>
          <a:p>
            <a:pPr algn="r"/>
            <a:r>
              <a:rPr lang="en-US" sz="2000" b="1" dirty="0" err="1">
                <a:solidFill>
                  <a:srgbClr val="C00000"/>
                </a:solidFill>
              </a:rPr>
              <a:t>Qemu</a:t>
            </a:r>
            <a:endParaRPr lang="ru-RU" sz="2000" b="1" dirty="0">
              <a:solidFill>
                <a:srgbClr val="C00000"/>
              </a:solidFill>
            </a:endParaRPr>
          </a:p>
          <a:p>
            <a:pPr algn="r"/>
            <a:r>
              <a:rPr lang="ru-RU" sz="2000" b="1" dirty="0">
                <a:solidFill>
                  <a:srgbClr val="C00000"/>
                </a:solidFill>
              </a:rPr>
              <a:t>15 строк</a:t>
            </a:r>
            <a:endParaRPr lang="en-US" sz="2000" b="1" dirty="0">
              <a:solidFill>
                <a:srgbClr val="C00000"/>
              </a:solidFill>
            </a:endParaRPr>
          </a:p>
          <a:p>
            <a:pPr algn="r"/>
            <a:r>
              <a:rPr lang="ru-RU" sz="2000" b="1" dirty="0">
                <a:solidFill>
                  <a:srgbClr val="C00000"/>
                </a:solidFill>
              </a:rPr>
              <a:t>421</a:t>
            </a:r>
            <a:r>
              <a:rPr lang="en-US" sz="2000" b="1" dirty="0">
                <a:solidFill>
                  <a:srgbClr val="C00000"/>
                </a:solidFill>
              </a:rPr>
              <a:t> </a:t>
            </a:r>
            <a:r>
              <a:rPr lang="ru-RU" sz="2000" b="1" dirty="0">
                <a:solidFill>
                  <a:srgbClr val="C00000"/>
                </a:solidFill>
              </a:rPr>
              <a:t>символ</a:t>
            </a:r>
          </a:p>
        </p:txBody>
      </p:sp>
      <p:sp>
        <p:nvSpPr>
          <p:cNvPr id="9" name="TextBox 8">
            <a:extLst>
              <a:ext uri="{FF2B5EF4-FFF2-40B4-BE49-F238E27FC236}">
                <a16:creationId xmlns:a16="http://schemas.microsoft.com/office/drawing/2014/main" id="{2C9E594F-7F2C-4047-B666-171F60A38057}"/>
              </a:ext>
            </a:extLst>
          </p:cNvPr>
          <p:cNvSpPr txBox="1"/>
          <p:nvPr/>
        </p:nvSpPr>
        <p:spPr>
          <a:xfrm>
            <a:off x="0" y="3960900"/>
            <a:ext cx="1714664" cy="1015663"/>
          </a:xfrm>
          <a:prstGeom prst="rect">
            <a:avLst/>
          </a:prstGeom>
          <a:noFill/>
        </p:spPr>
        <p:txBody>
          <a:bodyPr wrap="square" rtlCol="0">
            <a:spAutoFit/>
          </a:bodyPr>
          <a:lstStyle/>
          <a:p>
            <a:pPr algn="r"/>
            <a:r>
              <a:rPr lang="en-US" sz="2000" b="1" dirty="0" err="1"/>
              <a:t>Kopycat</a:t>
            </a:r>
            <a:endParaRPr lang="ru-RU" sz="2000" b="1" dirty="0"/>
          </a:p>
          <a:p>
            <a:pPr algn="r"/>
            <a:r>
              <a:rPr lang="en-US" sz="2000" b="1" dirty="0"/>
              <a:t>9</a:t>
            </a:r>
            <a:r>
              <a:rPr lang="ru-RU" sz="2000" b="1" dirty="0"/>
              <a:t> строк</a:t>
            </a:r>
          </a:p>
          <a:p>
            <a:pPr algn="r"/>
            <a:r>
              <a:rPr lang="en-US" sz="2000" b="1" dirty="0"/>
              <a:t>246</a:t>
            </a:r>
            <a:r>
              <a:rPr lang="ru-RU" sz="2000" b="1" dirty="0"/>
              <a:t> символов</a:t>
            </a:r>
          </a:p>
        </p:txBody>
      </p:sp>
      <p:sp>
        <p:nvSpPr>
          <p:cNvPr id="10" name="TextBox 9">
            <a:extLst>
              <a:ext uri="{FF2B5EF4-FFF2-40B4-BE49-F238E27FC236}">
                <a16:creationId xmlns:a16="http://schemas.microsoft.com/office/drawing/2014/main" id="{30B20A42-2BAA-4900-80A6-C06249E17A18}"/>
              </a:ext>
            </a:extLst>
          </p:cNvPr>
          <p:cNvSpPr txBox="1"/>
          <p:nvPr/>
        </p:nvSpPr>
        <p:spPr>
          <a:xfrm>
            <a:off x="0" y="5502656"/>
            <a:ext cx="1714664" cy="1015663"/>
          </a:xfrm>
          <a:prstGeom prst="rect">
            <a:avLst/>
          </a:prstGeom>
          <a:noFill/>
        </p:spPr>
        <p:txBody>
          <a:bodyPr wrap="square" rtlCol="0">
            <a:spAutoFit/>
          </a:bodyPr>
          <a:lstStyle/>
          <a:p>
            <a:pPr algn="r"/>
            <a:r>
              <a:rPr lang="en-US" sz="2000" b="1" dirty="0">
                <a:solidFill>
                  <a:schemeClr val="accent1"/>
                </a:solidFill>
              </a:rPr>
              <a:t>Rush</a:t>
            </a:r>
            <a:endParaRPr lang="ru-RU" sz="2000" b="1" dirty="0">
              <a:solidFill>
                <a:schemeClr val="accent1"/>
              </a:solidFill>
            </a:endParaRPr>
          </a:p>
          <a:p>
            <a:pPr algn="r"/>
            <a:r>
              <a:rPr lang="en-US" sz="2000" b="1" dirty="0">
                <a:solidFill>
                  <a:schemeClr val="accent1"/>
                </a:solidFill>
              </a:rPr>
              <a:t>7</a:t>
            </a:r>
            <a:r>
              <a:rPr lang="ru-RU" sz="2000" b="1" dirty="0">
                <a:solidFill>
                  <a:schemeClr val="accent1"/>
                </a:solidFill>
              </a:rPr>
              <a:t> строк</a:t>
            </a:r>
          </a:p>
          <a:p>
            <a:pPr algn="r"/>
            <a:r>
              <a:rPr lang="ru-RU" sz="2000" b="1" dirty="0">
                <a:solidFill>
                  <a:schemeClr val="accent1"/>
                </a:solidFill>
              </a:rPr>
              <a:t>195</a:t>
            </a:r>
            <a:r>
              <a:rPr lang="en-US" sz="2000" b="1" dirty="0">
                <a:solidFill>
                  <a:schemeClr val="accent1"/>
                </a:solidFill>
              </a:rPr>
              <a:t> </a:t>
            </a:r>
            <a:r>
              <a:rPr lang="ru-RU" sz="2000" b="1" dirty="0">
                <a:solidFill>
                  <a:schemeClr val="accent1"/>
                </a:solidFill>
              </a:rPr>
              <a:t>символов</a:t>
            </a:r>
          </a:p>
        </p:txBody>
      </p:sp>
      <p:sp>
        <p:nvSpPr>
          <p:cNvPr id="11" name="TextBox 10">
            <a:extLst>
              <a:ext uri="{FF2B5EF4-FFF2-40B4-BE49-F238E27FC236}">
                <a16:creationId xmlns:a16="http://schemas.microsoft.com/office/drawing/2014/main" id="{A7C17345-4E54-4C08-AA16-C0F00D60D9F3}"/>
              </a:ext>
            </a:extLst>
          </p:cNvPr>
          <p:cNvSpPr txBox="1"/>
          <p:nvPr/>
        </p:nvSpPr>
        <p:spPr>
          <a:xfrm>
            <a:off x="7214911" y="4312661"/>
            <a:ext cx="4487863" cy="1754326"/>
          </a:xfrm>
          <a:prstGeom prst="rect">
            <a:avLst/>
          </a:prstGeom>
          <a:noFill/>
          <a:ln>
            <a:solidFill>
              <a:schemeClr val="tx1"/>
            </a:solidFill>
            <a:prstDash val="lgDash"/>
          </a:ln>
        </p:spPr>
        <p:txBody>
          <a:bodyPr wrap="square" rtlCol="0">
            <a:spAutoFit/>
          </a:bodyPr>
          <a:lstStyle/>
          <a:p>
            <a:pPr algn="just"/>
            <a:r>
              <a:rPr lang="ru-RU" b="1" dirty="0"/>
              <a:t>Набирающие популярность средства проектирования ПО </a:t>
            </a:r>
            <a:r>
              <a:rPr lang="ru-RU" b="1" u="sng" dirty="0"/>
              <a:t>позволяют уменьшить количество строк кода</a:t>
            </a:r>
            <a:r>
              <a:rPr lang="ru-RU" b="1" dirty="0"/>
              <a:t>, необходимых для описание программной реализации, таким образом </a:t>
            </a:r>
            <a:r>
              <a:rPr lang="ru-RU" b="1" u="sng" dirty="0"/>
              <a:t>снижая трудозатраты</a:t>
            </a:r>
            <a:r>
              <a:rPr lang="ru-RU" b="1" dirty="0"/>
              <a:t> разработчика в процессе создания ПО</a:t>
            </a:r>
          </a:p>
        </p:txBody>
      </p:sp>
      <p:pic>
        <p:nvPicPr>
          <p:cNvPr id="12" name="Picture 11">
            <a:extLst>
              <a:ext uri="{FF2B5EF4-FFF2-40B4-BE49-F238E27FC236}">
                <a16:creationId xmlns:a16="http://schemas.microsoft.com/office/drawing/2014/main" id="{5759B525-6131-44E4-82DF-99B8882D337B}"/>
              </a:ext>
            </a:extLst>
          </p:cNvPr>
          <p:cNvPicPr>
            <a:picLocks noChangeAspect="1"/>
          </p:cNvPicPr>
          <p:nvPr/>
        </p:nvPicPr>
        <p:blipFill rotWithShape="1">
          <a:blip r:embed="rId3"/>
          <a:srcRect b="39911"/>
          <a:stretch/>
        </p:blipFill>
        <p:spPr>
          <a:xfrm>
            <a:off x="7024030" y="1223699"/>
            <a:ext cx="4685279" cy="2643280"/>
          </a:xfrm>
          <a:prstGeom prst="rect">
            <a:avLst/>
          </a:prstGeom>
        </p:spPr>
      </p:pic>
      <p:pic>
        <p:nvPicPr>
          <p:cNvPr id="13" name="Picture 12">
            <a:extLst>
              <a:ext uri="{FF2B5EF4-FFF2-40B4-BE49-F238E27FC236}">
                <a16:creationId xmlns:a16="http://schemas.microsoft.com/office/drawing/2014/main" id="{E1E0E239-D29B-4DA5-9AA4-D0099907B2D1}"/>
              </a:ext>
            </a:extLst>
          </p:cNvPr>
          <p:cNvPicPr>
            <a:picLocks noChangeAspect="1"/>
          </p:cNvPicPr>
          <p:nvPr/>
        </p:nvPicPr>
        <p:blipFill>
          <a:blip r:embed="rId4"/>
          <a:stretch>
            <a:fillRect/>
          </a:stretch>
        </p:blipFill>
        <p:spPr>
          <a:xfrm>
            <a:off x="1793719" y="1082974"/>
            <a:ext cx="4506792" cy="2573916"/>
          </a:xfrm>
          <a:prstGeom prst="rect">
            <a:avLst/>
          </a:prstGeom>
        </p:spPr>
      </p:pic>
      <p:pic>
        <p:nvPicPr>
          <p:cNvPr id="17" name="Picture 16">
            <a:extLst>
              <a:ext uri="{FF2B5EF4-FFF2-40B4-BE49-F238E27FC236}">
                <a16:creationId xmlns:a16="http://schemas.microsoft.com/office/drawing/2014/main" id="{D82B0980-8BBA-4E52-82A7-099659D7BB02}"/>
              </a:ext>
            </a:extLst>
          </p:cNvPr>
          <p:cNvPicPr>
            <a:picLocks noChangeAspect="1"/>
          </p:cNvPicPr>
          <p:nvPr/>
        </p:nvPicPr>
        <p:blipFill>
          <a:blip r:embed="rId5"/>
          <a:stretch>
            <a:fillRect/>
          </a:stretch>
        </p:blipFill>
        <p:spPr>
          <a:xfrm>
            <a:off x="1714664" y="5348180"/>
            <a:ext cx="5147085" cy="1312914"/>
          </a:xfrm>
          <a:prstGeom prst="rect">
            <a:avLst/>
          </a:prstGeom>
        </p:spPr>
      </p:pic>
      <p:pic>
        <p:nvPicPr>
          <p:cNvPr id="19" name="Picture 18">
            <a:extLst>
              <a:ext uri="{FF2B5EF4-FFF2-40B4-BE49-F238E27FC236}">
                <a16:creationId xmlns:a16="http://schemas.microsoft.com/office/drawing/2014/main" id="{4B933CC2-40D2-4E4F-9866-DECFD17838C4}"/>
              </a:ext>
            </a:extLst>
          </p:cNvPr>
          <p:cNvPicPr>
            <a:picLocks noChangeAspect="1"/>
          </p:cNvPicPr>
          <p:nvPr/>
        </p:nvPicPr>
        <p:blipFill>
          <a:blip r:embed="rId6"/>
          <a:stretch>
            <a:fillRect/>
          </a:stretch>
        </p:blipFill>
        <p:spPr>
          <a:xfrm>
            <a:off x="1714664" y="3747641"/>
            <a:ext cx="5230311" cy="1442183"/>
          </a:xfrm>
          <a:prstGeom prst="rect">
            <a:avLst/>
          </a:prstGeom>
        </p:spPr>
      </p:pic>
    </p:spTree>
    <p:extLst>
      <p:ext uri="{BB962C8B-B14F-4D97-AF65-F5344CB8AC3E}">
        <p14:creationId xmlns:p14="http://schemas.microsoft.com/office/powerpoint/2010/main" val="2102925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897F741-1CB4-4D44-A2AF-AB1A30B84A6E}"/>
              </a:ext>
            </a:extLst>
          </p:cNvPr>
          <p:cNvPicPr>
            <a:picLocks noChangeAspect="1"/>
          </p:cNvPicPr>
          <p:nvPr/>
        </p:nvPicPr>
        <p:blipFill rotWithShape="1">
          <a:blip r:embed="rId3">
            <a:extLst>
              <a:ext uri="{28A0092B-C50C-407E-A947-70E740481C1C}">
                <a14:useLocalDpi xmlns:a14="http://schemas.microsoft.com/office/drawing/2010/main" val="0"/>
              </a:ext>
            </a:extLst>
          </a:blip>
          <a:srcRect l="1786" t="1767" r="1116" b="2871"/>
          <a:stretch/>
        </p:blipFill>
        <p:spPr>
          <a:xfrm>
            <a:off x="664030" y="1407151"/>
            <a:ext cx="5954484" cy="4386015"/>
          </a:xfrm>
          <a:prstGeom prst="rect">
            <a:avLst/>
          </a:prstGeom>
        </p:spPr>
      </p:pic>
      <p:sp>
        <p:nvSpPr>
          <p:cNvPr id="3" name="Slide Number Placeholder 2">
            <a:extLst>
              <a:ext uri="{FF2B5EF4-FFF2-40B4-BE49-F238E27FC236}">
                <a16:creationId xmlns:a16="http://schemas.microsoft.com/office/drawing/2014/main" id="{609131F6-E374-446E-8162-3C1CCC5AFF50}"/>
              </a:ext>
            </a:extLst>
          </p:cNvPr>
          <p:cNvSpPr>
            <a:spLocks noGrp="1"/>
          </p:cNvSpPr>
          <p:nvPr>
            <p:ph type="sldNum" sz="quarter" idx="12"/>
          </p:nvPr>
        </p:nvSpPr>
        <p:spPr/>
        <p:txBody>
          <a:bodyPr/>
          <a:lstStyle/>
          <a:p>
            <a:fld id="{018BF65D-6ED2-4CD5-9A43-7F793B06593C}" type="slidenum">
              <a:rPr lang="ru-RU" smtClean="0"/>
              <a:t>17</a:t>
            </a:fld>
            <a:endParaRPr lang="ru-RU"/>
          </a:p>
        </p:txBody>
      </p:sp>
      <p:sp>
        <p:nvSpPr>
          <p:cNvPr id="4" name="Title 3">
            <a:extLst>
              <a:ext uri="{FF2B5EF4-FFF2-40B4-BE49-F238E27FC236}">
                <a16:creationId xmlns:a16="http://schemas.microsoft.com/office/drawing/2014/main" id="{558F9878-B2C7-445D-A3AF-A7EF916B89C6}"/>
              </a:ext>
            </a:extLst>
          </p:cNvPr>
          <p:cNvSpPr>
            <a:spLocks noGrp="1"/>
          </p:cNvSpPr>
          <p:nvPr>
            <p:ph type="title"/>
          </p:nvPr>
        </p:nvSpPr>
        <p:spPr/>
        <p:txBody>
          <a:bodyPr>
            <a:noAutofit/>
          </a:bodyPr>
          <a:lstStyle/>
          <a:p>
            <a:r>
              <a:rPr lang="ru-RU" sz="3200" b="1" dirty="0">
                <a:latin typeface="+mn-lt"/>
              </a:rPr>
              <a:t>Результаты испытания быстродействия эмуляторов </a:t>
            </a:r>
            <a:r>
              <a:rPr lang="en-US" sz="3200" b="1" dirty="0">
                <a:latin typeface="+mn-lt"/>
              </a:rPr>
              <a:t>MIPS</a:t>
            </a:r>
            <a:endParaRPr lang="ru-RU" sz="3200" dirty="0"/>
          </a:p>
        </p:txBody>
      </p:sp>
      <p:sp>
        <p:nvSpPr>
          <p:cNvPr id="9" name="TextBox 8">
            <a:extLst>
              <a:ext uri="{FF2B5EF4-FFF2-40B4-BE49-F238E27FC236}">
                <a16:creationId xmlns:a16="http://schemas.microsoft.com/office/drawing/2014/main" id="{20C52FBE-6D5E-4BA2-B4DD-546FE440C021}"/>
              </a:ext>
            </a:extLst>
          </p:cNvPr>
          <p:cNvSpPr txBox="1"/>
          <p:nvPr/>
        </p:nvSpPr>
        <p:spPr>
          <a:xfrm>
            <a:off x="484095" y="1070587"/>
            <a:ext cx="6520329" cy="369332"/>
          </a:xfrm>
          <a:prstGeom prst="rect">
            <a:avLst/>
          </a:prstGeom>
          <a:noFill/>
        </p:spPr>
        <p:txBody>
          <a:bodyPr wrap="square" rtlCol="0">
            <a:spAutoFit/>
          </a:bodyPr>
          <a:lstStyle/>
          <a:p>
            <a:r>
              <a:rPr lang="ru-RU" dirty="0"/>
              <a:t>Выполнение ПО, реализующего алгоритм поиска простых чисел</a:t>
            </a:r>
          </a:p>
        </p:txBody>
      </p:sp>
      <p:sp>
        <p:nvSpPr>
          <p:cNvPr id="19" name="TextBox 18">
            <a:extLst>
              <a:ext uri="{FF2B5EF4-FFF2-40B4-BE49-F238E27FC236}">
                <a16:creationId xmlns:a16="http://schemas.microsoft.com/office/drawing/2014/main" id="{22F7DAD1-666A-43C2-BF78-72EEC982BF87}"/>
              </a:ext>
            </a:extLst>
          </p:cNvPr>
          <p:cNvSpPr txBox="1"/>
          <p:nvPr/>
        </p:nvSpPr>
        <p:spPr>
          <a:xfrm>
            <a:off x="6729506" y="1451205"/>
            <a:ext cx="4978400" cy="1477328"/>
          </a:xfrm>
          <a:prstGeom prst="rect">
            <a:avLst/>
          </a:prstGeom>
          <a:noFill/>
        </p:spPr>
        <p:txBody>
          <a:bodyPr wrap="square" rtlCol="0">
            <a:spAutoFit/>
          </a:bodyPr>
          <a:lstStyle/>
          <a:p>
            <a:pPr algn="just"/>
            <a:r>
              <a:rPr lang="en-US" b="1" dirty="0"/>
              <a:t>IPS (instructions per second - </a:t>
            </a:r>
            <a:r>
              <a:rPr lang="ru-RU" b="1" dirty="0"/>
              <a:t>инструкций в секунду</a:t>
            </a:r>
            <a:r>
              <a:rPr lang="en-US" b="1" dirty="0"/>
              <a:t>)</a:t>
            </a:r>
            <a:r>
              <a:rPr lang="ru-RU" dirty="0"/>
              <a:t> – единица измерения быстродействия процессоров</a:t>
            </a:r>
            <a:r>
              <a:rPr lang="en-US" dirty="0"/>
              <a:t>. </a:t>
            </a:r>
            <a:r>
              <a:rPr lang="ru-RU" dirty="0"/>
              <a:t>Приведены средние значения </a:t>
            </a:r>
            <a:r>
              <a:rPr lang="en-US" dirty="0"/>
              <a:t>IPS</a:t>
            </a:r>
            <a:r>
              <a:rPr lang="ru-RU" dirty="0"/>
              <a:t>.</a:t>
            </a:r>
          </a:p>
          <a:p>
            <a:pPr algn="just"/>
            <a:r>
              <a:rPr lang="ru-RU" dirty="0"/>
              <a:t>Компиляция проводилась с использованием </a:t>
            </a:r>
            <a:r>
              <a:rPr lang="en-US" u="sng" dirty="0" err="1"/>
              <a:t>mips</a:t>
            </a:r>
            <a:r>
              <a:rPr lang="en-US" u="sng" dirty="0"/>
              <a:t>-none-elf-</a:t>
            </a:r>
            <a:r>
              <a:rPr lang="en-US" u="sng" dirty="0" err="1"/>
              <a:t>gcc</a:t>
            </a:r>
            <a:r>
              <a:rPr lang="en-US" u="sng" dirty="0"/>
              <a:t> 6.3.0</a:t>
            </a:r>
            <a:r>
              <a:rPr lang="ru-RU" u="sng" dirty="0"/>
              <a:t> </a:t>
            </a: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2D1EF9F5-A8BD-4D79-BA2E-B237ACF09C3B}"/>
                  </a:ext>
                </a:extLst>
              </p:cNvPr>
              <p:cNvSpPr txBox="1"/>
              <p:nvPr/>
            </p:nvSpPr>
            <p:spPr>
              <a:xfrm>
                <a:off x="6729506" y="3189440"/>
                <a:ext cx="4978400" cy="2308324"/>
              </a:xfrm>
              <a:prstGeom prst="rect">
                <a:avLst/>
              </a:prstGeom>
              <a:noFill/>
            </p:spPr>
            <p:txBody>
              <a:bodyPr wrap="square" rtlCol="0">
                <a:spAutoFit/>
              </a:bodyPr>
              <a:lstStyle/>
              <a:p>
                <a:pPr algn="just"/>
                <a:r>
                  <a:rPr lang="ru-RU" dirty="0"/>
                  <a:t>Разработанный эмулятор </a:t>
                </a:r>
                <a:r>
                  <a:rPr lang="en-US" b="1" dirty="0">
                    <a:solidFill>
                      <a:schemeClr val="accent1"/>
                    </a:solidFill>
                  </a:rPr>
                  <a:t>Rush</a:t>
                </a:r>
                <a:r>
                  <a:rPr lang="en-US" dirty="0"/>
                  <a:t> </a:t>
                </a:r>
                <a:r>
                  <a:rPr lang="ru-RU" dirty="0"/>
                  <a:t>показывает </a:t>
                </a:r>
                <a:r>
                  <a:rPr lang="ru-RU" u="sng" dirty="0"/>
                  <a:t>высокие результаты</a:t>
                </a:r>
                <a:r>
                  <a:rPr lang="ru-RU" dirty="0"/>
                  <a:t> </a:t>
                </a:r>
                <a:r>
                  <a:rPr lang="en-US" dirty="0"/>
                  <a:t>IPS</a:t>
                </a:r>
                <a:r>
                  <a:rPr lang="ru-RU" dirty="0"/>
                  <a:t> среди исследуемых решений. По сравнению с </a:t>
                </a:r>
                <a:r>
                  <a:rPr lang="en-US" b="1" dirty="0" err="1"/>
                  <a:t>Kopycat</a:t>
                </a:r>
                <a:r>
                  <a:rPr lang="en-US" dirty="0"/>
                  <a:t> </a:t>
                </a:r>
                <a:r>
                  <a:rPr lang="ru-RU" dirty="0"/>
                  <a:t>скорость выше в </a:t>
                </a:r>
                <a14:m>
                  <m:oMath xmlns:m="http://schemas.openxmlformats.org/officeDocument/2006/math">
                    <m:r>
                      <a:rPr lang="ru-RU" i="1" dirty="0" smtClean="0">
                        <a:latin typeface="Cambria Math" panose="02040503050406030204" pitchFamily="18" charset="0"/>
                        <a:ea typeface="Cambria Math" panose="02040503050406030204" pitchFamily="18" charset="0"/>
                      </a:rPr>
                      <m:t>≈</m:t>
                    </m:r>
                    <m:r>
                      <a:rPr lang="ru-RU" b="0" i="1" dirty="0" smtClean="0">
                        <a:latin typeface="Cambria Math" panose="02040503050406030204" pitchFamily="18" charset="0"/>
                        <a:ea typeface="Cambria Math" panose="02040503050406030204" pitchFamily="18" charset="0"/>
                      </a:rPr>
                      <m:t>2</m:t>
                    </m:r>
                  </m:oMath>
                </a14:m>
                <a:r>
                  <a:rPr lang="ru-RU" dirty="0"/>
                  <a:t>раза. Быстродействия </a:t>
                </a:r>
                <a:r>
                  <a:rPr lang="en-US" b="1" dirty="0" err="1">
                    <a:solidFill>
                      <a:srgbClr val="C00000"/>
                    </a:solidFill>
                  </a:rPr>
                  <a:t>Qemu</a:t>
                </a:r>
                <a:r>
                  <a:rPr lang="en-US" dirty="0"/>
                  <a:t> </a:t>
                </a:r>
                <a:r>
                  <a:rPr lang="ru-RU" dirty="0"/>
                  <a:t>возможно достичь за</a:t>
                </a:r>
                <a:r>
                  <a:rPr lang="en-US" dirty="0"/>
                  <a:t> </a:t>
                </a:r>
                <a:r>
                  <a:rPr lang="ru-RU" dirty="0"/>
                  <a:t>счет внедрения в процесс эмуляции </a:t>
                </a:r>
                <a:r>
                  <a:rPr lang="ru-RU" u="sng" dirty="0"/>
                  <a:t>технологии </a:t>
                </a:r>
                <a:r>
                  <a:rPr lang="en-US" u="sng" dirty="0"/>
                  <a:t>JIT </a:t>
                </a:r>
                <a:r>
                  <a:rPr lang="ru-RU" u="sng" dirty="0"/>
                  <a:t>компиляции </a:t>
                </a:r>
                <a:r>
                  <a:rPr lang="ru-RU" dirty="0"/>
                  <a:t>инструкций эмулируемой системы в инструкции системы хоста.</a:t>
                </a:r>
              </a:p>
            </p:txBody>
          </p:sp>
        </mc:Choice>
        <mc:Fallback>
          <p:sp>
            <p:nvSpPr>
              <p:cNvPr id="21" name="TextBox 20">
                <a:extLst>
                  <a:ext uri="{FF2B5EF4-FFF2-40B4-BE49-F238E27FC236}">
                    <a16:creationId xmlns:a16="http://schemas.microsoft.com/office/drawing/2014/main" id="{2D1EF9F5-A8BD-4D79-BA2E-B237ACF09C3B}"/>
                  </a:ext>
                </a:extLst>
              </p:cNvPr>
              <p:cNvSpPr txBox="1">
                <a:spLocks noRot="1" noChangeAspect="1" noMove="1" noResize="1" noEditPoints="1" noAdjustHandles="1" noChangeArrowheads="1" noChangeShapeType="1" noTextEdit="1"/>
              </p:cNvSpPr>
              <p:nvPr/>
            </p:nvSpPr>
            <p:spPr>
              <a:xfrm>
                <a:off x="6729506" y="3189440"/>
                <a:ext cx="4978400" cy="2308324"/>
              </a:xfrm>
              <a:prstGeom prst="rect">
                <a:avLst/>
              </a:prstGeom>
              <a:blipFill>
                <a:blip r:embed="rId4"/>
                <a:stretch>
                  <a:fillRect l="-1102" t="-1319" r="-857" b="-3166"/>
                </a:stretch>
              </a:blipFill>
            </p:spPr>
            <p:txBody>
              <a:bodyPr/>
              <a:lstStyle/>
              <a:p>
                <a:r>
                  <a:rPr lang="ru-RU">
                    <a:noFill/>
                  </a:rPr>
                  <a:t> </a:t>
                </a:r>
              </a:p>
            </p:txBody>
          </p:sp>
        </mc:Fallback>
      </mc:AlternateContent>
      <p:sp>
        <p:nvSpPr>
          <p:cNvPr id="22" name="TextBox 21">
            <a:extLst>
              <a:ext uri="{FF2B5EF4-FFF2-40B4-BE49-F238E27FC236}">
                <a16:creationId xmlns:a16="http://schemas.microsoft.com/office/drawing/2014/main" id="{B8E6F242-8F46-432D-A233-3D11133104F7}"/>
              </a:ext>
            </a:extLst>
          </p:cNvPr>
          <p:cNvSpPr txBox="1"/>
          <p:nvPr/>
        </p:nvSpPr>
        <p:spPr>
          <a:xfrm>
            <a:off x="484095" y="5758672"/>
            <a:ext cx="10333318" cy="923330"/>
          </a:xfrm>
          <a:prstGeom prst="rect">
            <a:avLst/>
          </a:prstGeom>
          <a:noFill/>
        </p:spPr>
        <p:txBody>
          <a:bodyPr wrap="square" rtlCol="0">
            <a:spAutoFit/>
          </a:bodyPr>
          <a:lstStyle/>
          <a:p>
            <a:pPr algn="just"/>
            <a:r>
              <a:rPr lang="ru-RU" b="1" dirty="0"/>
              <a:t>Использование набирающего популярность средства проектирования ПО </a:t>
            </a:r>
            <a:r>
              <a:rPr lang="en-US" b="1" dirty="0">
                <a:solidFill>
                  <a:schemeClr val="accent1"/>
                </a:solidFill>
              </a:rPr>
              <a:t>Rust</a:t>
            </a:r>
            <a:r>
              <a:rPr lang="ru-RU" b="1" dirty="0"/>
              <a:t> позволяет</a:t>
            </a:r>
            <a:r>
              <a:rPr lang="en-US" b="1" dirty="0"/>
              <a:t> </a:t>
            </a:r>
            <a:r>
              <a:rPr lang="ru-RU" b="1" dirty="0"/>
              <a:t>добиться </a:t>
            </a:r>
            <a:r>
              <a:rPr lang="ru-RU" b="1" u="sng" dirty="0"/>
              <a:t>высокого быстродействия эмуляции</a:t>
            </a:r>
            <a:r>
              <a:rPr lang="ru-RU" b="1" dirty="0"/>
              <a:t> ядра </a:t>
            </a:r>
            <a:r>
              <a:rPr lang="en-US" b="1" dirty="0"/>
              <a:t>MIPS</a:t>
            </a:r>
            <a:r>
              <a:rPr lang="ru-RU" b="1" dirty="0"/>
              <a:t> по сравнению с аналогами, разработанными с использованием традиционных средств проектирования</a:t>
            </a:r>
            <a:r>
              <a:rPr lang="en-US" b="1" dirty="0"/>
              <a:t> </a:t>
            </a:r>
            <a:r>
              <a:rPr lang="ru-RU" b="1" dirty="0"/>
              <a:t>ПО, таких как </a:t>
            </a:r>
            <a:r>
              <a:rPr lang="en-US" b="1" dirty="0">
                <a:solidFill>
                  <a:srgbClr val="C00000"/>
                </a:solidFill>
              </a:rPr>
              <a:t>C/C++</a:t>
            </a:r>
            <a:endParaRPr lang="ru-RU" b="1" dirty="0">
              <a:solidFill>
                <a:srgbClr val="C00000"/>
              </a:solidFill>
            </a:endParaRPr>
          </a:p>
        </p:txBody>
      </p:sp>
    </p:spTree>
    <p:extLst>
      <p:ext uri="{BB962C8B-B14F-4D97-AF65-F5344CB8AC3E}">
        <p14:creationId xmlns:p14="http://schemas.microsoft.com/office/powerpoint/2010/main" val="4219672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C3B7AE6-AA4F-4FA7-BA4D-21853B997106}"/>
              </a:ext>
            </a:extLst>
          </p:cNvPr>
          <p:cNvSpPr>
            <a:spLocks noGrp="1"/>
          </p:cNvSpPr>
          <p:nvPr>
            <p:ph type="sldNum" sz="quarter" idx="12"/>
          </p:nvPr>
        </p:nvSpPr>
        <p:spPr/>
        <p:txBody>
          <a:bodyPr/>
          <a:lstStyle/>
          <a:p>
            <a:fld id="{018BF65D-6ED2-4CD5-9A43-7F793B06593C}" type="slidenum">
              <a:rPr lang="ru-RU" smtClean="0"/>
              <a:t>18</a:t>
            </a:fld>
            <a:endParaRPr lang="ru-RU"/>
          </a:p>
        </p:txBody>
      </p:sp>
      <p:sp>
        <p:nvSpPr>
          <p:cNvPr id="4" name="Title 3">
            <a:extLst>
              <a:ext uri="{FF2B5EF4-FFF2-40B4-BE49-F238E27FC236}">
                <a16:creationId xmlns:a16="http://schemas.microsoft.com/office/drawing/2014/main" id="{2968D927-CEE1-4397-BEB3-9C1409C702B1}"/>
              </a:ext>
            </a:extLst>
          </p:cNvPr>
          <p:cNvSpPr>
            <a:spLocks noGrp="1"/>
          </p:cNvSpPr>
          <p:nvPr>
            <p:ph type="title"/>
          </p:nvPr>
        </p:nvSpPr>
        <p:spPr/>
        <p:txBody>
          <a:bodyPr>
            <a:noAutofit/>
          </a:bodyPr>
          <a:lstStyle/>
          <a:p>
            <a:r>
              <a:rPr lang="ru-RU" sz="3200" dirty="0"/>
              <a:t>Сравнение трудозатрат на реализацию эмуляторов</a:t>
            </a:r>
          </a:p>
        </p:txBody>
      </p:sp>
      <p:graphicFrame>
        <p:nvGraphicFramePr>
          <p:cNvPr id="5" name="Table 2">
            <a:extLst>
              <a:ext uri="{FF2B5EF4-FFF2-40B4-BE49-F238E27FC236}">
                <a16:creationId xmlns:a16="http://schemas.microsoft.com/office/drawing/2014/main" id="{469D32D4-90C8-4319-8F4C-83762665B681}"/>
              </a:ext>
            </a:extLst>
          </p:cNvPr>
          <p:cNvGraphicFramePr>
            <a:graphicFrameLocks noGrp="1"/>
          </p:cNvGraphicFramePr>
          <p:nvPr>
            <p:extLst>
              <p:ext uri="{D42A27DB-BD31-4B8C-83A1-F6EECF244321}">
                <p14:modId xmlns:p14="http://schemas.microsoft.com/office/powerpoint/2010/main" val="1928947766"/>
              </p:ext>
            </p:extLst>
          </p:nvPr>
        </p:nvGraphicFramePr>
        <p:xfrm>
          <a:off x="277781" y="1086902"/>
          <a:ext cx="6669268" cy="4376322"/>
        </p:xfrm>
        <a:graphic>
          <a:graphicData uri="http://schemas.openxmlformats.org/drawingml/2006/table">
            <a:tbl>
              <a:tblPr firstRow="1" bandRow="1">
                <a:tableStyleId>{5FD0F851-EC5A-4D38-B0AD-8093EC10F338}</a:tableStyleId>
              </a:tblPr>
              <a:tblGrid>
                <a:gridCol w="1359772">
                  <a:extLst>
                    <a:ext uri="{9D8B030D-6E8A-4147-A177-3AD203B41FA5}">
                      <a16:colId xmlns:a16="http://schemas.microsoft.com/office/drawing/2014/main" val="1758293303"/>
                    </a:ext>
                  </a:extLst>
                </a:gridCol>
                <a:gridCol w="2121647">
                  <a:extLst>
                    <a:ext uri="{9D8B030D-6E8A-4147-A177-3AD203B41FA5}">
                      <a16:colId xmlns:a16="http://schemas.microsoft.com/office/drawing/2014/main" val="1082189938"/>
                    </a:ext>
                  </a:extLst>
                </a:gridCol>
                <a:gridCol w="1541929">
                  <a:extLst>
                    <a:ext uri="{9D8B030D-6E8A-4147-A177-3AD203B41FA5}">
                      <a16:colId xmlns:a16="http://schemas.microsoft.com/office/drawing/2014/main" val="803983233"/>
                    </a:ext>
                  </a:extLst>
                </a:gridCol>
                <a:gridCol w="1645920">
                  <a:extLst>
                    <a:ext uri="{9D8B030D-6E8A-4147-A177-3AD203B41FA5}">
                      <a16:colId xmlns:a16="http://schemas.microsoft.com/office/drawing/2014/main" val="3386426221"/>
                    </a:ext>
                  </a:extLst>
                </a:gridCol>
              </a:tblGrid>
              <a:tr h="1142371">
                <a:tc>
                  <a:txBody>
                    <a:bodyPr/>
                    <a:lstStyle/>
                    <a:p>
                      <a:pPr algn="ctr"/>
                      <a:r>
                        <a:rPr lang="ru-RU" sz="2000" dirty="0"/>
                        <a:t>Эмулятор</a:t>
                      </a:r>
                    </a:p>
                  </a:txBody>
                  <a:tcPr anchor="ctr"/>
                </a:tc>
                <a:tc>
                  <a:txBody>
                    <a:bodyPr/>
                    <a:lstStyle/>
                    <a:p>
                      <a:pPr algn="ctr"/>
                      <a:r>
                        <a:rPr lang="ru-RU" sz="2000" dirty="0"/>
                        <a:t>Быстродействие, </a:t>
                      </a:r>
                      <a:r>
                        <a:rPr lang="en-US" sz="2000" dirty="0"/>
                        <a:t>IPS</a:t>
                      </a:r>
                      <a:endParaRPr lang="ru-RU" sz="2000" dirty="0"/>
                    </a:p>
                  </a:txBody>
                  <a:tcPr anchor="ctr"/>
                </a:tc>
                <a:tc>
                  <a:txBody>
                    <a:bodyPr/>
                    <a:lstStyle/>
                    <a:p>
                      <a:pPr algn="ctr"/>
                      <a:r>
                        <a:rPr lang="ru-RU" sz="2000" kern="100" dirty="0">
                          <a:effectLst/>
                          <a:latin typeface="+mn-lt"/>
                          <a:cs typeface="Times New Roman" panose="02020603050405020304" pitchFamily="18" charset="0"/>
                        </a:rPr>
                        <a:t>Количество тысяч строк исходного кода </a:t>
                      </a:r>
                      <a:r>
                        <a:rPr lang="en-US" sz="2000" i="1" u="sng" kern="100" dirty="0">
                          <a:effectLst/>
                          <a:latin typeface="+mn-lt"/>
                          <a:cs typeface="Times New Roman" panose="02020603050405020304" pitchFamily="18" charset="0"/>
                        </a:rPr>
                        <a:t>KSLOC</a:t>
                      </a:r>
                      <a:endParaRPr lang="ru-RU" sz="2000" i="1" u="sng" dirty="0"/>
                    </a:p>
                  </a:txBody>
                  <a:tcPr anchor="ctr"/>
                </a:tc>
                <a:tc>
                  <a:txBody>
                    <a:bodyPr/>
                    <a:lstStyle/>
                    <a:p>
                      <a:pPr algn="ctr"/>
                      <a:r>
                        <a:rPr lang="ru-RU" sz="2000" i="0" u="none" dirty="0"/>
                        <a:t>Оценочное количество человеко-месяцев </a:t>
                      </a:r>
                      <a:r>
                        <a:rPr lang="en-US" sz="2000" i="1" u="sng" dirty="0"/>
                        <a:t>PM</a:t>
                      </a:r>
                      <a:endParaRPr lang="ru-RU" sz="2000" i="1" u="sng" dirty="0"/>
                    </a:p>
                  </a:txBody>
                  <a:tcPr anchor="ctr"/>
                </a:tc>
                <a:extLst>
                  <a:ext uri="{0D108BD9-81ED-4DB2-BD59-A6C34878D82A}">
                    <a16:rowId xmlns:a16="http://schemas.microsoft.com/office/drawing/2014/main" val="495685662"/>
                  </a:ext>
                </a:extLst>
              </a:tr>
              <a:tr h="510947">
                <a:tc>
                  <a:txBody>
                    <a:bodyPr/>
                    <a:lstStyle/>
                    <a:p>
                      <a:pPr algn="ctr"/>
                      <a:r>
                        <a:rPr lang="en-US" sz="2400" b="1" dirty="0" err="1">
                          <a:solidFill>
                            <a:srgbClr val="C00000"/>
                          </a:solidFill>
                        </a:rPr>
                        <a:t>Qemu</a:t>
                      </a:r>
                      <a:endParaRPr lang="ru-RU" sz="2400" b="1" dirty="0">
                        <a:solidFill>
                          <a:srgbClr val="C0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rgbClr val="C00000"/>
                          </a:solidFill>
                          <a:effectLst/>
                          <a:latin typeface="+mn-lt"/>
                          <a:ea typeface="+mn-ea"/>
                          <a:cs typeface="+mn-cs"/>
                        </a:rPr>
                        <a:t>15826</a:t>
                      </a:r>
                    </a:p>
                  </a:txBody>
                  <a:tcPr anchor="ctr"/>
                </a:tc>
                <a:tc>
                  <a:txBody>
                    <a:bodyPr/>
                    <a:lstStyle/>
                    <a:p>
                      <a:pPr algn="ctr"/>
                      <a:r>
                        <a:rPr lang="en-US" sz="2400" dirty="0">
                          <a:solidFill>
                            <a:srgbClr val="C00000"/>
                          </a:solidFill>
                        </a:rPr>
                        <a:t>53.2</a:t>
                      </a:r>
                      <a:endParaRPr lang="ru-RU" sz="2400" dirty="0">
                        <a:solidFill>
                          <a:srgbClr val="C00000"/>
                        </a:solidFill>
                      </a:endParaRPr>
                    </a:p>
                  </a:txBody>
                  <a:tcPr anchor="ctr"/>
                </a:tc>
                <a:tc>
                  <a:txBody>
                    <a:bodyPr/>
                    <a:lstStyle/>
                    <a:p>
                      <a:pPr algn="ctr"/>
                      <a:r>
                        <a:rPr lang="ru-RU" sz="2400" b="0" i="0" kern="1200" dirty="0">
                          <a:solidFill>
                            <a:srgbClr val="C00000"/>
                          </a:solidFill>
                          <a:effectLst/>
                          <a:latin typeface="+mn-lt"/>
                          <a:ea typeface="+mn-ea"/>
                          <a:cs typeface="+mn-cs"/>
                        </a:rPr>
                        <a:t>117.9</a:t>
                      </a:r>
                      <a:endParaRPr lang="ru-RU" sz="2400" dirty="0">
                        <a:solidFill>
                          <a:srgbClr val="C00000"/>
                        </a:solidFill>
                      </a:endParaRPr>
                    </a:p>
                  </a:txBody>
                  <a:tcPr anchor="ctr"/>
                </a:tc>
                <a:extLst>
                  <a:ext uri="{0D108BD9-81ED-4DB2-BD59-A6C34878D82A}">
                    <a16:rowId xmlns:a16="http://schemas.microsoft.com/office/drawing/2014/main" val="3886487216"/>
                  </a:ext>
                </a:extLst>
              </a:tr>
              <a:tr h="510947">
                <a:tc>
                  <a:txBody>
                    <a:bodyPr/>
                    <a:lstStyle/>
                    <a:p>
                      <a:pPr algn="ctr"/>
                      <a:r>
                        <a:rPr lang="en-US" sz="2400" b="1" dirty="0">
                          <a:solidFill>
                            <a:schemeClr val="accent1"/>
                          </a:solidFill>
                        </a:rPr>
                        <a:t>Rush</a:t>
                      </a:r>
                      <a:endParaRPr lang="ru-RU" sz="2400" b="1" dirty="0">
                        <a:solidFill>
                          <a:schemeClr val="accent1"/>
                        </a:solidFill>
                      </a:endParaRPr>
                    </a:p>
                  </a:txBody>
                  <a:tcPr anchor="ctr"/>
                </a:tc>
                <a:tc>
                  <a:txBody>
                    <a:bodyPr/>
                    <a:lstStyle/>
                    <a:p>
                      <a:pPr algn="ctr"/>
                      <a:r>
                        <a:rPr lang="ru-RU" sz="2400" dirty="0">
                          <a:solidFill>
                            <a:schemeClr val="accent1"/>
                          </a:solidFill>
                        </a:rPr>
                        <a:t>9324</a:t>
                      </a:r>
                    </a:p>
                  </a:txBody>
                  <a:tcPr anchor="ctr"/>
                </a:tc>
                <a:tc>
                  <a:txBody>
                    <a:bodyPr/>
                    <a:lstStyle/>
                    <a:p>
                      <a:pPr algn="ctr"/>
                      <a:r>
                        <a:rPr lang="en-US" sz="2400" dirty="0">
                          <a:solidFill>
                            <a:schemeClr val="accent1"/>
                          </a:solidFill>
                        </a:rPr>
                        <a:t>34.5</a:t>
                      </a:r>
                      <a:endParaRPr lang="ru-RU" sz="2400" dirty="0">
                        <a:solidFill>
                          <a:schemeClr val="accent1"/>
                        </a:solidFill>
                      </a:endParaRPr>
                    </a:p>
                  </a:txBody>
                  <a:tcPr anchor="ctr"/>
                </a:tc>
                <a:tc>
                  <a:txBody>
                    <a:bodyPr/>
                    <a:lstStyle/>
                    <a:p>
                      <a:pPr algn="ctr"/>
                      <a:r>
                        <a:rPr lang="en-US" sz="2400" dirty="0">
                          <a:solidFill>
                            <a:schemeClr val="accent1"/>
                          </a:solidFill>
                        </a:rPr>
                        <a:t>78.8</a:t>
                      </a:r>
                      <a:endParaRPr lang="ru-RU" sz="2400" dirty="0">
                        <a:solidFill>
                          <a:schemeClr val="accent1"/>
                        </a:solidFill>
                      </a:endParaRPr>
                    </a:p>
                  </a:txBody>
                  <a:tcPr anchor="ctr"/>
                </a:tc>
                <a:extLst>
                  <a:ext uri="{0D108BD9-81ED-4DB2-BD59-A6C34878D82A}">
                    <a16:rowId xmlns:a16="http://schemas.microsoft.com/office/drawing/2014/main" val="3588583161"/>
                  </a:ext>
                </a:extLst>
              </a:tr>
              <a:tr h="510947">
                <a:tc>
                  <a:txBody>
                    <a:bodyPr/>
                    <a:lstStyle/>
                    <a:p>
                      <a:pPr algn="ctr"/>
                      <a:r>
                        <a:rPr lang="en-US" sz="2400" b="1" dirty="0"/>
                        <a:t>Unicorn</a:t>
                      </a:r>
                      <a:endParaRPr lang="ru-RU" sz="24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chemeClr val="tx1"/>
                          </a:solidFill>
                          <a:effectLst/>
                          <a:latin typeface="+mn-lt"/>
                          <a:ea typeface="+mn-ea"/>
                          <a:cs typeface="+mn-cs"/>
                        </a:rPr>
                        <a:t>8172</a:t>
                      </a:r>
                    </a:p>
                  </a:txBody>
                  <a:tcPr anchor="ctr"/>
                </a:tc>
                <a:tc>
                  <a:txBody>
                    <a:bodyPr/>
                    <a:lstStyle/>
                    <a:p>
                      <a:pPr algn="ctr"/>
                      <a:r>
                        <a:rPr lang="en-US" sz="2400" dirty="0"/>
                        <a:t>49.8</a:t>
                      </a:r>
                      <a:endParaRPr lang="ru-RU" sz="2400" dirty="0"/>
                    </a:p>
                  </a:txBody>
                  <a:tcPr anchor="ctr"/>
                </a:tc>
                <a:tc>
                  <a:txBody>
                    <a:bodyPr/>
                    <a:lstStyle/>
                    <a:p>
                      <a:pPr algn="ctr"/>
                      <a:r>
                        <a:rPr lang="en-US" sz="2400" dirty="0"/>
                        <a:t>110.9</a:t>
                      </a:r>
                      <a:endParaRPr lang="ru-RU" sz="2400" dirty="0"/>
                    </a:p>
                  </a:txBody>
                  <a:tcPr anchor="ctr"/>
                </a:tc>
                <a:extLst>
                  <a:ext uri="{0D108BD9-81ED-4DB2-BD59-A6C34878D82A}">
                    <a16:rowId xmlns:a16="http://schemas.microsoft.com/office/drawing/2014/main" val="1713297019"/>
                  </a:ext>
                </a:extLst>
              </a:tr>
              <a:tr h="510947">
                <a:tc>
                  <a:txBody>
                    <a:bodyPr/>
                    <a:lstStyle/>
                    <a:p>
                      <a:pPr algn="ctr"/>
                      <a:r>
                        <a:rPr lang="en-US" sz="2400" b="1" dirty="0"/>
                        <a:t>SPIM</a:t>
                      </a:r>
                      <a:endParaRPr lang="ru-RU" sz="24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chemeClr val="tx1"/>
                          </a:solidFill>
                          <a:effectLst/>
                          <a:latin typeface="+mn-lt"/>
                          <a:ea typeface="+mn-ea"/>
                          <a:cs typeface="+mn-cs"/>
                        </a:rPr>
                        <a:t>7084</a:t>
                      </a:r>
                    </a:p>
                  </a:txBody>
                  <a:tcPr anchor="ctr"/>
                </a:tc>
                <a:tc>
                  <a:txBody>
                    <a:bodyPr/>
                    <a:lstStyle/>
                    <a:p>
                      <a:pPr algn="ctr"/>
                      <a:r>
                        <a:rPr lang="en-US" sz="2400" dirty="0"/>
                        <a:t>43.1</a:t>
                      </a:r>
                      <a:endParaRPr lang="ru-RU" sz="2400" dirty="0"/>
                    </a:p>
                  </a:txBody>
                  <a:tcPr anchor="ctr"/>
                </a:tc>
                <a:tc>
                  <a:txBody>
                    <a:bodyPr/>
                    <a:lstStyle/>
                    <a:p>
                      <a:pPr algn="ctr"/>
                      <a:r>
                        <a:rPr lang="en-US" sz="2400" dirty="0"/>
                        <a:t>96.9</a:t>
                      </a:r>
                      <a:endParaRPr lang="ru-RU" sz="2400" dirty="0"/>
                    </a:p>
                  </a:txBody>
                  <a:tcPr anchor="ctr"/>
                </a:tc>
                <a:extLst>
                  <a:ext uri="{0D108BD9-81ED-4DB2-BD59-A6C34878D82A}">
                    <a16:rowId xmlns:a16="http://schemas.microsoft.com/office/drawing/2014/main" val="1768850242"/>
                  </a:ext>
                </a:extLst>
              </a:tr>
              <a:tr h="510947">
                <a:tc>
                  <a:txBody>
                    <a:bodyPr/>
                    <a:lstStyle/>
                    <a:p>
                      <a:pPr algn="ctr"/>
                      <a:r>
                        <a:rPr lang="en-US" sz="2400" b="1" dirty="0" err="1"/>
                        <a:t>Kopycat</a:t>
                      </a:r>
                      <a:endParaRPr lang="ru-RU" sz="24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chemeClr val="tx1"/>
                          </a:solidFill>
                          <a:effectLst/>
                          <a:latin typeface="+mn-lt"/>
                          <a:ea typeface="+mn-ea"/>
                          <a:cs typeface="+mn-cs"/>
                        </a:rPr>
                        <a:t>5052</a:t>
                      </a:r>
                    </a:p>
                  </a:txBody>
                  <a:tcPr anchor="ctr"/>
                </a:tc>
                <a:tc>
                  <a:txBody>
                    <a:bodyPr/>
                    <a:lstStyle/>
                    <a:p>
                      <a:pPr algn="ctr"/>
                      <a:r>
                        <a:rPr lang="en-US" sz="2400" dirty="0"/>
                        <a:t>30.2</a:t>
                      </a:r>
                      <a:endParaRPr lang="ru-RU" sz="2400" dirty="0"/>
                    </a:p>
                  </a:txBody>
                  <a:tcPr anchor="ctr"/>
                </a:tc>
                <a:tc>
                  <a:txBody>
                    <a:bodyPr/>
                    <a:lstStyle/>
                    <a:p>
                      <a:pPr algn="ctr"/>
                      <a:r>
                        <a:rPr lang="en-US" sz="2400" dirty="0"/>
                        <a:t>69.6</a:t>
                      </a:r>
                      <a:endParaRPr lang="ru-RU" sz="2400" dirty="0"/>
                    </a:p>
                  </a:txBody>
                  <a:tcPr anchor="ctr"/>
                </a:tc>
                <a:extLst>
                  <a:ext uri="{0D108BD9-81ED-4DB2-BD59-A6C34878D82A}">
                    <a16:rowId xmlns:a16="http://schemas.microsoft.com/office/drawing/2014/main" val="2076786821"/>
                  </a:ext>
                </a:extLst>
              </a:tr>
              <a:tr h="510947">
                <a:tc>
                  <a:txBody>
                    <a:bodyPr/>
                    <a:lstStyle/>
                    <a:p>
                      <a:pPr algn="ctr"/>
                      <a:r>
                        <a:rPr lang="en-US" sz="2400" b="1" dirty="0"/>
                        <a:t>MARS</a:t>
                      </a:r>
                      <a:endParaRPr lang="ru-RU" sz="24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chemeClr val="tx1"/>
                          </a:solidFill>
                          <a:effectLst/>
                          <a:latin typeface="+mn-lt"/>
                          <a:ea typeface="+mn-ea"/>
                          <a:cs typeface="+mn-cs"/>
                        </a:rPr>
                        <a:t>4302</a:t>
                      </a:r>
                    </a:p>
                  </a:txBody>
                  <a:tcPr anchor="ctr"/>
                </a:tc>
                <a:tc>
                  <a:txBody>
                    <a:bodyPr/>
                    <a:lstStyle/>
                    <a:p>
                      <a:pPr algn="ctr"/>
                      <a:r>
                        <a:rPr lang="en-US" sz="2400" dirty="0"/>
                        <a:t>38.3</a:t>
                      </a:r>
                      <a:endParaRPr lang="ru-RU" sz="2400" dirty="0"/>
                    </a:p>
                  </a:txBody>
                  <a:tcPr anchor="ctr"/>
                </a:tc>
                <a:tc>
                  <a:txBody>
                    <a:bodyPr/>
                    <a:lstStyle/>
                    <a:p>
                      <a:pPr algn="ctr"/>
                      <a:r>
                        <a:rPr lang="en-US" sz="2400" dirty="0"/>
                        <a:t>86.9</a:t>
                      </a:r>
                      <a:endParaRPr lang="ru-RU" sz="2400" dirty="0"/>
                    </a:p>
                  </a:txBody>
                  <a:tcPr anchor="ctr"/>
                </a:tc>
                <a:extLst>
                  <a:ext uri="{0D108BD9-81ED-4DB2-BD59-A6C34878D82A}">
                    <a16:rowId xmlns:a16="http://schemas.microsoft.com/office/drawing/2014/main" val="1686408566"/>
                  </a:ext>
                </a:extLst>
              </a:tr>
            </a:tbl>
          </a:graphicData>
        </a:graphic>
      </p:graphicFrame>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185367-9BCA-44FE-893C-83B583FDA5CC}"/>
                  </a:ext>
                </a:extLst>
              </p:cNvPr>
              <p:cNvSpPr txBox="1"/>
              <p:nvPr/>
            </p:nvSpPr>
            <p:spPr>
              <a:xfrm>
                <a:off x="7165788" y="1281803"/>
                <a:ext cx="4619812" cy="1499641"/>
              </a:xfrm>
              <a:prstGeom prst="rect">
                <a:avLst/>
              </a:prstGeom>
              <a:noFill/>
            </p:spPr>
            <p:txBody>
              <a:bodyPr wrap="square" rtlCol="0">
                <a:spAutoFit/>
              </a:bodyPr>
              <a:lstStyle/>
              <a:p>
                <a:pPr algn="just"/>
                <a:r>
                  <a:rPr lang="ru-RU" dirty="0"/>
                  <a:t>Подсчет </a:t>
                </a:r>
                <a14:m>
                  <m:oMath xmlns:m="http://schemas.openxmlformats.org/officeDocument/2006/math">
                    <m:r>
                      <a:rPr lang="en-US" i="1" dirty="0" smtClean="0">
                        <a:latin typeface="Cambria Math" panose="02040503050406030204" pitchFamily="18" charset="0"/>
                      </a:rPr>
                      <m:t>𝐾𝑆𝐿𝑂𝐶</m:t>
                    </m:r>
                  </m:oMath>
                </a14:m>
                <a:r>
                  <a:rPr lang="en-US" dirty="0"/>
                  <a:t> </a:t>
                </a:r>
                <a:r>
                  <a:rPr lang="ru-RU" dirty="0"/>
                  <a:t>выполнен с помощью ПО </a:t>
                </a:r>
                <a:r>
                  <a:rPr lang="en-US" b="1" dirty="0" err="1"/>
                  <a:t>cloc</a:t>
                </a:r>
                <a:r>
                  <a:rPr lang="en-US" dirty="0"/>
                  <a:t>. </a:t>
                </a:r>
                <a:r>
                  <a:rPr lang="ru-RU" dirty="0"/>
                  <a:t>Расчет оценочного количества </a:t>
                </a:r>
                <a14:m>
                  <m:oMath xmlns:m="http://schemas.openxmlformats.org/officeDocument/2006/math">
                    <m:r>
                      <a:rPr lang="en-US" i="1" dirty="0" smtClean="0">
                        <a:latin typeface="Cambria Math" panose="02040503050406030204" pitchFamily="18" charset="0"/>
                      </a:rPr>
                      <m:t>𝑃𝑀</m:t>
                    </m:r>
                  </m:oMath>
                </a14:m>
                <a:r>
                  <a:rPr lang="ru-RU" dirty="0"/>
                  <a:t>произведен методом </a:t>
                </a:r>
                <a:r>
                  <a:rPr lang="en-US" b="1" dirty="0"/>
                  <a:t>COCOMO II</a:t>
                </a:r>
                <a:r>
                  <a:rPr lang="ru-RU" dirty="0"/>
                  <a:t>. Для множителей трудоемкости </a:t>
                </a:r>
                <a14:m>
                  <m:oMath xmlns:m="http://schemas.openxmlformats.org/officeDocument/2006/math">
                    <m:sSub>
                      <m:sSubPr>
                        <m:ctrlPr>
                          <a:rPr lang="en-US" i="1" dirty="0">
                            <a:solidFill>
                              <a:prstClr val="black"/>
                            </a:solidFill>
                            <a:latin typeface="Cambria Math" panose="02040503050406030204" pitchFamily="18" charset="0"/>
                          </a:rPr>
                        </m:ctrlPr>
                      </m:sSubPr>
                      <m:e>
                        <m:r>
                          <a:rPr lang="en-US" i="1" dirty="0">
                            <a:solidFill>
                              <a:prstClr val="black"/>
                            </a:solidFill>
                            <a:latin typeface="Cambria Math" panose="02040503050406030204" pitchFamily="18" charset="0"/>
                          </a:rPr>
                          <m:t>𝐸𝑀</m:t>
                        </m:r>
                      </m:e>
                      <m:sub>
                        <m:r>
                          <a:rPr lang="en-US" i="1" dirty="0">
                            <a:solidFill>
                              <a:prstClr val="black"/>
                            </a:solidFill>
                            <a:latin typeface="Cambria Math" panose="02040503050406030204" pitchFamily="18" charset="0"/>
                          </a:rPr>
                          <m:t>𝑖</m:t>
                        </m:r>
                      </m:sub>
                    </m:sSub>
                  </m:oMath>
                </a14:m>
                <a:r>
                  <a:rPr lang="ru-RU" dirty="0"/>
                  <a:t>  и факторов масштаба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𝑆𝐹</m:t>
                        </m:r>
                      </m:e>
                      <m:sub>
                        <m:r>
                          <a:rPr lang="en-US" i="1" dirty="0">
                            <a:latin typeface="Cambria Math" panose="02040503050406030204" pitchFamily="18" charset="0"/>
                          </a:rPr>
                          <m:t>𝑗</m:t>
                        </m:r>
                      </m:sub>
                    </m:sSub>
                  </m:oMath>
                </a14:m>
                <a:r>
                  <a:rPr lang="ru-RU" dirty="0"/>
                  <a:t> были взяты </a:t>
                </a:r>
                <a:r>
                  <a:rPr lang="ru-RU" b="1" dirty="0"/>
                  <a:t>средние значения</a:t>
                </a:r>
                <a:r>
                  <a:rPr lang="ru-RU" dirty="0"/>
                  <a:t>.</a:t>
                </a:r>
                <a:endParaRPr lang="ru-RU" i="1" u="sng" dirty="0"/>
              </a:p>
            </p:txBody>
          </p:sp>
        </mc:Choice>
        <mc:Fallback xmlns="">
          <p:sp>
            <p:nvSpPr>
              <p:cNvPr id="2" name="TextBox 1">
                <a:extLst>
                  <a:ext uri="{FF2B5EF4-FFF2-40B4-BE49-F238E27FC236}">
                    <a16:creationId xmlns:a16="http://schemas.microsoft.com/office/drawing/2014/main" id="{78185367-9BCA-44FE-893C-83B583FDA5CC}"/>
                  </a:ext>
                </a:extLst>
              </p:cNvPr>
              <p:cNvSpPr txBox="1">
                <a:spLocks noRot="1" noChangeAspect="1" noMove="1" noResize="1" noEditPoints="1" noAdjustHandles="1" noChangeArrowheads="1" noChangeShapeType="1" noTextEdit="1"/>
              </p:cNvSpPr>
              <p:nvPr/>
            </p:nvSpPr>
            <p:spPr>
              <a:xfrm>
                <a:off x="7165788" y="1281803"/>
                <a:ext cx="4619812" cy="1499641"/>
              </a:xfrm>
              <a:prstGeom prst="rect">
                <a:avLst/>
              </a:prstGeom>
              <a:blipFill>
                <a:blip r:embed="rId3"/>
                <a:stretch>
                  <a:fillRect l="-1055" t="-2033" r="-1187" b="-4472"/>
                </a:stretch>
              </a:blipFill>
            </p:spPr>
            <p:txBody>
              <a:bodyPr/>
              <a:lstStyle/>
              <a:p>
                <a:r>
                  <a:rPr lang="ru-RU">
                    <a:noFill/>
                  </a:rPr>
                  <a:t> </a:t>
                </a:r>
              </a:p>
            </p:txBody>
          </p:sp>
        </mc:Fallback>
      </mc:AlternateContent>
      <p:sp>
        <p:nvSpPr>
          <p:cNvPr id="6" name="TextBox 5">
            <a:extLst>
              <a:ext uri="{FF2B5EF4-FFF2-40B4-BE49-F238E27FC236}">
                <a16:creationId xmlns:a16="http://schemas.microsoft.com/office/drawing/2014/main" id="{49BBB5A4-E54D-4FE8-A297-944B06EDBAC4}"/>
              </a:ext>
            </a:extLst>
          </p:cNvPr>
          <p:cNvSpPr txBox="1"/>
          <p:nvPr/>
        </p:nvSpPr>
        <p:spPr>
          <a:xfrm>
            <a:off x="7165788" y="2981884"/>
            <a:ext cx="4619812" cy="2585323"/>
          </a:xfrm>
          <a:prstGeom prst="rect">
            <a:avLst/>
          </a:prstGeom>
          <a:noFill/>
        </p:spPr>
        <p:txBody>
          <a:bodyPr wrap="square" rtlCol="0">
            <a:spAutoFit/>
          </a:bodyPr>
          <a:lstStyle/>
          <a:p>
            <a:pPr algn="just"/>
            <a:r>
              <a:rPr lang="ru-RU" dirty="0"/>
              <a:t>Оценка количества человеко-месяцев для разработки эмулятора </a:t>
            </a:r>
            <a:r>
              <a:rPr lang="en-US" b="1" dirty="0">
                <a:solidFill>
                  <a:schemeClr val="accent1"/>
                </a:solidFill>
              </a:rPr>
              <a:t>Rush</a:t>
            </a:r>
            <a:r>
              <a:rPr lang="en-US" dirty="0"/>
              <a:t> </a:t>
            </a:r>
            <a:r>
              <a:rPr lang="ru-RU" dirty="0"/>
              <a:t>показывает </a:t>
            </a:r>
            <a:r>
              <a:rPr lang="ru-RU" u="sng" dirty="0"/>
              <a:t>низкие результаты</a:t>
            </a:r>
            <a:r>
              <a:rPr lang="ru-RU" dirty="0"/>
              <a:t> среди исследуемых решений. По сравнению с </a:t>
            </a:r>
            <a:r>
              <a:rPr lang="en-US" b="1" dirty="0" err="1">
                <a:solidFill>
                  <a:srgbClr val="C00000"/>
                </a:solidFill>
              </a:rPr>
              <a:t>Qemu</a:t>
            </a:r>
            <a:r>
              <a:rPr lang="en-US" dirty="0"/>
              <a:t> </a:t>
            </a:r>
            <a:r>
              <a:rPr lang="ru-RU" dirty="0"/>
              <a:t>оценка трудозатрат меньше на 40%.</a:t>
            </a:r>
            <a:r>
              <a:rPr lang="en-US" dirty="0"/>
              <a:t> </a:t>
            </a:r>
            <a:r>
              <a:rPr lang="ru-RU" dirty="0"/>
              <a:t>Чем новее использованное средство проектирование ПО, тем </a:t>
            </a:r>
            <a:r>
              <a:rPr lang="ru-RU" u="sng" dirty="0"/>
              <a:t>меньше трудозатрат требуется</a:t>
            </a:r>
            <a:r>
              <a:rPr lang="ru-RU" dirty="0"/>
              <a:t> разработчику для реализации эмуляции ядра </a:t>
            </a:r>
            <a:r>
              <a:rPr lang="en-US" dirty="0"/>
              <a:t>MIPS</a:t>
            </a:r>
            <a:r>
              <a:rPr lang="ru-RU" dirty="0"/>
              <a:t>. </a:t>
            </a:r>
          </a:p>
        </p:txBody>
      </p:sp>
      <p:sp>
        <p:nvSpPr>
          <p:cNvPr id="7" name="TextBox 6">
            <a:extLst>
              <a:ext uri="{FF2B5EF4-FFF2-40B4-BE49-F238E27FC236}">
                <a16:creationId xmlns:a16="http://schemas.microsoft.com/office/drawing/2014/main" id="{506B3886-9860-4AC4-B0D4-98E09F00F4E7}"/>
              </a:ext>
            </a:extLst>
          </p:cNvPr>
          <p:cNvSpPr txBox="1"/>
          <p:nvPr/>
        </p:nvSpPr>
        <p:spPr>
          <a:xfrm>
            <a:off x="478118" y="5686596"/>
            <a:ext cx="10333318" cy="923330"/>
          </a:xfrm>
          <a:prstGeom prst="rect">
            <a:avLst/>
          </a:prstGeom>
          <a:noFill/>
        </p:spPr>
        <p:txBody>
          <a:bodyPr wrap="square" rtlCol="0">
            <a:spAutoFit/>
          </a:bodyPr>
          <a:lstStyle/>
          <a:p>
            <a:pPr algn="just"/>
            <a:r>
              <a:rPr lang="ru-RU" b="1" dirty="0"/>
              <a:t>Использование набирающего популярность средства проектирования ПО </a:t>
            </a:r>
            <a:r>
              <a:rPr lang="en-US" b="1" dirty="0">
                <a:solidFill>
                  <a:schemeClr val="accent1"/>
                </a:solidFill>
              </a:rPr>
              <a:t>Rust</a:t>
            </a:r>
            <a:r>
              <a:rPr lang="ru-RU" b="1" dirty="0"/>
              <a:t> позволяет</a:t>
            </a:r>
            <a:r>
              <a:rPr lang="en-US" b="1" dirty="0"/>
              <a:t> </a:t>
            </a:r>
            <a:r>
              <a:rPr lang="ru-RU" b="1" dirty="0"/>
              <a:t>добиться </a:t>
            </a:r>
            <a:r>
              <a:rPr lang="ru-RU" b="1" u="sng" dirty="0"/>
              <a:t>уменьшения трудозатрат</a:t>
            </a:r>
            <a:r>
              <a:rPr lang="ru-RU" b="1" dirty="0"/>
              <a:t>, необходимых для реализации составляющих эмулируемой системы, по сравнению с традиционными средствами проектирования</a:t>
            </a:r>
            <a:r>
              <a:rPr lang="en-US" b="1" dirty="0"/>
              <a:t> </a:t>
            </a:r>
            <a:r>
              <a:rPr lang="ru-RU" b="1" dirty="0"/>
              <a:t>ПО, такими как </a:t>
            </a:r>
            <a:r>
              <a:rPr lang="en-US" b="1" dirty="0">
                <a:solidFill>
                  <a:srgbClr val="C00000"/>
                </a:solidFill>
              </a:rPr>
              <a:t>C/C++</a:t>
            </a:r>
            <a:endParaRPr lang="ru-RU" b="1" dirty="0">
              <a:solidFill>
                <a:srgbClr val="C00000"/>
              </a:solidFill>
            </a:endParaRPr>
          </a:p>
        </p:txBody>
      </p:sp>
    </p:spTree>
    <p:extLst>
      <p:ext uri="{BB962C8B-B14F-4D97-AF65-F5344CB8AC3E}">
        <p14:creationId xmlns:p14="http://schemas.microsoft.com/office/powerpoint/2010/main" val="3006939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9037E794-7599-41C5-8B94-8CD318644AC2}"/>
                  </a:ext>
                </a:extLst>
              </p:cNvPr>
              <p:cNvSpPr>
                <a:spLocks noGrp="1"/>
              </p:cNvSpPr>
              <p:nvPr>
                <p:ph idx="1"/>
              </p:nvPr>
            </p:nvSpPr>
            <p:spPr>
              <a:xfrm>
                <a:off x="229969" y="983546"/>
                <a:ext cx="11766382" cy="5965894"/>
              </a:xfrm>
            </p:spPr>
            <p:txBody>
              <a:bodyPr>
                <a:normAutofit fontScale="92500"/>
              </a:bodyPr>
              <a:lstStyle/>
              <a:p>
                <a:pPr marL="514350" indent="-514350" algn="just">
                  <a:buFont typeface="+mj-lt"/>
                  <a:buAutoNum type="arabicPeriod"/>
                </a:pPr>
                <a:r>
                  <a:rPr lang="ru-RU" sz="2400" dirty="0">
                    <a:ea typeface="Helvetica Neue" panose="02000503000000020004" pitchFamily="2" charset="0"/>
                    <a:cs typeface="Helvetica Neue" panose="02000503000000020004" pitchFamily="2" charset="0"/>
                  </a:rPr>
                  <a:t>Разработана методика исследования быстродействия средств проектирования ПО, отличающаяся от существующих идентичным окружением для каждого измерения, снижением влияния процессов ОС и гибкой конфигурацией измерений.</a:t>
                </a:r>
              </a:p>
              <a:p>
                <a:pPr marL="514350" indent="-514350" algn="just">
                  <a:buFont typeface="+mj-lt"/>
                  <a:buAutoNum type="arabicPeriod"/>
                </a:pPr>
                <a:r>
                  <a:rPr lang="ru-RU" sz="2400" dirty="0">
                    <a:ea typeface="Helvetica Neue" panose="02000503000000020004" pitchFamily="2" charset="0"/>
                    <a:cs typeface="Helvetica Neue" panose="02000503000000020004" pitchFamily="2" charset="0"/>
                  </a:rPr>
                  <a:t>Реализована методика исследования быстродействия средств проектирования ПО в виде программного средства. Проведено исследование быстродействия средств проектирования ПО с помощью разработанного программного средства. Для реализации эмулятора ядра MIPS выбрано средство проектирования ПО </a:t>
                </a:r>
                <a:r>
                  <a:rPr lang="ru-RU" sz="2400" dirty="0" err="1">
                    <a:ea typeface="Helvetica Neue" panose="02000503000000020004" pitchFamily="2" charset="0"/>
                    <a:cs typeface="Helvetica Neue" panose="02000503000000020004" pitchFamily="2" charset="0"/>
                  </a:rPr>
                  <a:t>Rust</a:t>
                </a:r>
                <a:r>
                  <a:rPr lang="ru-RU" sz="2400" dirty="0">
                    <a:ea typeface="Helvetica Neue" panose="02000503000000020004" pitchFamily="2" charset="0"/>
                    <a:cs typeface="Helvetica Neue" panose="02000503000000020004" pitchFamily="2" charset="0"/>
                  </a:rPr>
                  <a:t>, показавшее высокое быстродействие.</a:t>
                </a:r>
              </a:p>
              <a:p>
                <a:pPr marL="514350" indent="-514350" algn="just">
                  <a:buFont typeface="+mj-lt"/>
                  <a:buAutoNum type="arabicPeriod"/>
                </a:pPr>
                <a:r>
                  <a:rPr lang="ru-RU" sz="2400" dirty="0">
                    <a:ea typeface="Helvetica Neue" panose="02000503000000020004" pitchFamily="2" charset="0"/>
                    <a:cs typeface="Helvetica Neue" panose="02000503000000020004" pitchFamily="2" charset="0"/>
                  </a:rPr>
                  <a:t>Разработана архитектура эмулятора ядра </a:t>
                </a:r>
                <a:r>
                  <a:rPr lang="en-US" sz="2400" dirty="0">
                    <a:ea typeface="Helvetica Neue" panose="02000503000000020004" pitchFamily="2" charset="0"/>
                    <a:cs typeface="Helvetica Neue" panose="02000503000000020004" pitchFamily="2" charset="0"/>
                  </a:rPr>
                  <a:t>MIPS</a:t>
                </a:r>
                <a:r>
                  <a:rPr lang="ru-RU" sz="2400" dirty="0">
                    <a:ea typeface="Helvetica Neue" panose="02000503000000020004" pitchFamily="2" charset="0"/>
                    <a:cs typeface="Helvetica Neue" panose="02000503000000020004" pitchFamily="2" charset="0"/>
                  </a:rPr>
                  <a:t>. Реализован эмулятор ядра </a:t>
                </a:r>
                <a:r>
                  <a:rPr lang="en-US" sz="2400" dirty="0">
                    <a:ea typeface="Helvetica Neue" panose="02000503000000020004" pitchFamily="2" charset="0"/>
                    <a:cs typeface="Helvetica Neue" panose="02000503000000020004" pitchFamily="2" charset="0"/>
                  </a:rPr>
                  <a:t>MIPS</a:t>
                </a:r>
                <a:r>
                  <a:rPr lang="ru-RU" sz="2400" dirty="0">
                    <a:ea typeface="Helvetica Neue" panose="02000503000000020004" pitchFamily="2" charset="0"/>
                    <a:cs typeface="Helvetica Neue" panose="02000503000000020004" pitchFamily="2" charset="0"/>
                  </a:rPr>
                  <a:t> </a:t>
                </a:r>
                <a:r>
                  <a:rPr lang="en-US" sz="2400" dirty="0">
                    <a:ea typeface="Helvetica Neue" panose="02000503000000020004" pitchFamily="2" charset="0"/>
                    <a:cs typeface="Helvetica Neue" panose="02000503000000020004" pitchFamily="2" charset="0"/>
                  </a:rPr>
                  <a:t>Rush</a:t>
                </a:r>
                <a:r>
                  <a:rPr lang="ru-RU" sz="2400" dirty="0">
                    <a:ea typeface="Helvetica Neue" panose="02000503000000020004" pitchFamily="2" charset="0"/>
                    <a:cs typeface="Helvetica Neue" panose="02000503000000020004" pitchFamily="2" charset="0"/>
                  </a:rPr>
                  <a:t> с использованием средства проектирования ПО </a:t>
                </a:r>
                <a:r>
                  <a:rPr lang="en-US" sz="2400" dirty="0">
                    <a:ea typeface="Helvetica Neue" panose="02000503000000020004" pitchFamily="2" charset="0"/>
                    <a:cs typeface="Helvetica Neue" panose="02000503000000020004" pitchFamily="2" charset="0"/>
                  </a:rPr>
                  <a:t>Rust</a:t>
                </a:r>
                <a:r>
                  <a:rPr lang="ru-RU" sz="2400" dirty="0">
                    <a:ea typeface="Helvetica Neue" panose="02000503000000020004" pitchFamily="2" charset="0"/>
                    <a:cs typeface="Helvetica Neue" panose="02000503000000020004" pitchFamily="2" charset="0"/>
                  </a:rPr>
                  <a:t>, поддерживающий архитектуру набора команд </a:t>
                </a:r>
                <a:r>
                  <a:rPr lang="en-US" sz="2400" dirty="0">
                    <a:ea typeface="Helvetica Neue" panose="02000503000000020004" pitchFamily="2" charset="0"/>
                    <a:cs typeface="Helvetica Neue" panose="02000503000000020004" pitchFamily="2" charset="0"/>
                  </a:rPr>
                  <a:t>MIPS</a:t>
                </a:r>
                <a:r>
                  <a:rPr lang="ru-RU" sz="2400" dirty="0">
                    <a:ea typeface="Helvetica Neue" panose="02000503000000020004" pitchFamily="2" charset="0"/>
                    <a:cs typeface="Helvetica Neue" panose="02000503000000020004" pitchFamily="2" charset="0"/>
                  </a:rPr>
                  <a:t>32, а также 54 нативные инструкции и 73 псевдо-инструкции.</a:t>
                </a:r>
              </a:p>
              <a:p>
                <a:pPr marL="514350" indent="-514350" algn="just">
                  <a:buFont typeface="+mj-lt"/>
                  <a:buAutoNum type="arabicPeriod"/>
                </a:pPr>
                <a:r>
                  <a:rPr lang="ru-RU" sz="2400" dirty="0">
                    <a:ea typeface="Helvetica Neue" panose="02000503000000020004" pitchFamily="2" charset="0"/>
                    <a:cs typeface="Helvetica Neue" panose="02000503000000020004" pitchFamily="2" charset="0"/>
                  </a:rPr>
                  <a:t>Проведено исследование быстродействия эмуляторов ядра </a:t>
                </a:r>
                <a:r>
                  <a:rPr lang="en-US" sz="2400" dirty="0">
                    <a:ea typeface="Helvetica Neue" panose="02000503000000020004" pitchFamily="2" charset="0"/>
                    <a:cs typeface="Helvetica Neue" panose="02000503000000020004" pitchFamily="2" charset="0"/>
                  </a:rPr>
                  <a:t>MIPS </a:t>
                </a:r>
                <a:r>
                  <a:rPr lang="ru-RU" sz="2400" dirty="0">
                    <a:ea typeface="Helvetica Neue" panose="02000503000000020004" pitchFamily="2" charset="0"/>
                    <a:cs typeface="Helvetica Neue" panose="02000503000000020004" pitchFamily="2" charset="0"/>
                  </a:rPr>
                  <a:t>для подтверждения эффективности разработанного решения </a:t>
                </a:r>
                <a:r>
                  <a:rPr lang="en-US" sz="2400" dirty="0">
                    <a:ea typeface="Helvetica Neue" panose="02000503000000020004" pitchFamily="2" charset="0"/>
                    <a:cs typeface="Helvetica Neue" panose="02000503000000020004" pitchFamily="2" charset="0"/>
                  </a:rPr>
                  <a:t>Rush</a:t>
                </a:r>
                <a:r>
                  <a:rPr lang="ru-RU" sz="2400" dirty="0">
                    <a:ea typeface="Helvetica Neue" panose="02000503000000020004" pitchFamily="2" charset="0"/>
                    <a:cs typeface="Helvetica Neue" panose="02000503000000020004" pitchFamily="2" charset="0"/>
                  </a:rPr>
                  <a:t>. Показано, что по сравнению с </a:t>
                </a:r>
                <a:r>
                  <a:rPr lang="en-US" sz="2400" dirty="0" err="1">
                    <a:ea typeface="Helvetica Neue" panose="02000503000000020004" pitchFamily="2" charset="0"/>
                    <a:cs typeface="Helvetica Neue" panose="02000503000000020004" pitchFamily="2" charset="0"/>
                  </a:rPr>
                  <a:t>Kopycat</a:t>
                </a:r>
                <a:r>
                  <a:rPr lang="en-US" sz="2400" dirty="0">
                    <a:ea typeface="Helvetica Neue" panose="02000503000000020004" pitchFamily="2" charset="0"/>
                    <a:cs typeface="Helvetica Neue" panose="02000503000000020004" pitchFamily="2" charset="0"/>
                  </a:rPr>
                  <a:t>, </a:t>
                </a:r>
                <a:r>
                  <a:rPr lang="ru-RU" sz="2400" dirty="0">
                    <a:ea typeface="Helvetica Neue" panose="02000503000000020004" pitchFamily="2" charset="0"/>
                    <a:cs typeface="Helvetica Neue" panose="02000503000000020004" pitchFamily="2" charset="0"/>
                  </a:rPr>
                  <a:t>эмулятор </a:t>
                </a:r>
                <a:r>
                  <a:rPr lang="en-US" sz="2400" dirty="0">
                    <a:ea typeface="Helvetica Neue" panose="02000503000000020004" pitchFamily="2" charset="0"/>
                    <a:cs typeface="Helvetica Neue" panose="02000503000000020004" pitchFamily="2" charset="0"/>
                  </a:rPr>
                  <a:t>Rush </a:t>
                </a:r>
                <a:r>
                  <a:rPr lang="ru-RU" sz="2400" dirty="0">
                    <a:ea typeface="Helvetica Neue" panose="02000503000000020004" pitchFamily="2" charset="0"/>
                    <a:cs typeface="Helvetica Neue" panose="02000503000000020004" pitchFamily="2" charset="0"/>
                  </a:rPr>
                  <a:t>позволяет увеличить скорость выполнения инструкций в </a:t>
                </a:r>
                <a14:m>
                  <m:oMath xmlns:m="http://schemas.openxmlformats.org/officeDocument/2006/math">
                    <m:r>
                      <a:rPr lang="ru-RU" sz="2400" i="1" smtClean="0">
                        <a:latin typeface="Cambria Math" panose="02040503050406030204" pitchFamily="18" charset="0"/>
                        <a:ea typeface="Cambria Math" panose="02040503050406030204" pitchFamily="18" charset="0"/>
                        <a:cs typeface="Helvetica Neue" panose="02000503000000020004" pitchFamily="2" charset="0"/>
                      </a:rPr>
                      <m:t>≈</m:t>
                    </m:r>
                    <m:r>
                      <a:rPr lang="ru-RU" sz="2400" b="0" i="1" smtClean="0">
                        <a:latin typeface="Cambria Math" panose="02040503050406030204" pitchFamily="18" charset="0"/>
                        <a:ea typeface="Cambria Math" panose="02040503050406030204" pitchFamily="18" charset="0"/>
                        <a:cs typeface="Helvetica Neue" panose="02000503000000020004" pitchFamily="2" charset="0"/>
                      </a:rPr>
                      <m:t>2</m:t>
                    </m:r>
                  </m:oMath>
                </a14:m>
                <a:r>
                  <a:rPr lang="en-US" sz="2400" dirty="0">
                    <a:ea typeface="Helvetica Neue" panose="02000503000000020004" pitchFamily="2" charset="0"/>
                    <a:cs typeface="Helvetica Neue" panose="02000503000000020004" pitchFamily="2" charset="0"/>
                  </a:rPr>
                  <a:t> </a:t>
                </a:r>
                <a:r>
                  <a:rPr lang="ru-RU" sz="2400" dirty="0">
                    <a:ea typeface="Helvetica Neue" panose="02000503000000020004" pitchFamily="2" charset="0"/>
                    <a:cs typeface="Helvetica Neue" panose="02000503000000020004" pitchFamily="2" charset="0"/>
                  </a:rPr>
                  <a:t>раза</a:t>
                </a:r>
                <a:r>
                  <a:rPr lang="en-US" sz="2400" dirty="0">
                    <a:ea typeface="Helvetica Neue" panose="02000503000000020004" pitchFamily="2" charset="0"/>
                    <a:cs typeface="Helvetica Neue" panose="02000503000000020004" pitchFamily="2" charset="0"/>
                  </a:rPr>
                  <a:t>.</a:t>
                </a:r>
                <a:r>
                  <a:rPr lang="ru-RU" sz="2400" dirty="0">
                    <a:ea typeface="Helvetica Neue" panose="02000503000000020004" pitchFamily="2" charset="0"/>
                    <a:cs typeface="Helvetica Neue" panose="02000503000000020004" pitchFamily="2" charset="0"/>
                  </a:rPr>
                  <a:t> Проведен расчет и сравнение значений количества строк исходного кода эмуляторов ядра </a:t>
                </a:r>
                <a:r>
                  <a:rPr lang="en-US" sz="2400" dirty="0">
                    <a:ea typeface="Helvetica Neue" panose="02000503000000020004" pitchFamily="2" charset="0"/>
                    <a:cs typeface="Helvetica Neue" panose="02000503000000020004" pitchFamily="2" charset="0"/>
                  </a:rPr>
                  <a:t>MIPS</a:t>
                </a:r>
                <a:r>
                  <a:rPr lang="ru-RU" sz="2400" dirty="0">
                    <a:ea typeface="Helvetica Neue" panose="02000503000000020004" pitchFamily="2" charset="0"/>
                    <a:cs typeface="Helvetica Neue" panose="02000503000000020004" pitchFamily="2" charset="0"/>
                  </a:rPr>
                  <a:t>. Проведена оценка трудозатрат на их реализацию, по результатам которой установлено, что по сравнению с </a:t>
                </a:r>
                <a:r>
                  <a:rPr lang="en-US" sz="2400" dirty="0" err="1">
                    <a:ea typeface="Helvetica Neue" panose="02000503000000020004" pitchFamily="2" charset="0"/>
                    <a:cs typeface="Helvetica Neue" panose="02000503000000020004" pitchFamily="2" charset="0"/>
                  </a:rPr>
                  <a:t>Qemu</a:t>
                </a:r>
                <a:r>
                  <a:rPr lang="ru-RU" sz="2400" dirty="0">
                    <a:ea typeface="Helvetica Neue" panose="02000503000000020004" pitchFamily="2" charset="0"/>
                    <a:cs typeface="Helvetica Neue" panose="02000503000000020004" pitchFamily="2" charset="0"/>
                  </a:rPr>
                  <a:t>, оценка трудозатрат на реализацию </a:t>
                </a:r>
                <a:r>
                  <a:rPr lang="en-US" sz="2400" dirty="0">
                    <a:ea typeface="Helvetica Neue" panose="02000503000000020004" pitchFamily="2" charset="0"/>
                    <a:cs typeface="Helvetica Neue" panose="02000503000000020004" pitchFamily="2" charset="0"/>
                  </a:rPr>
                  <a:t>Rush </a:t>
                </a:r>
                <a:r>
                  <a:rPr lang="ru-RU" sz="2400" dirty="0">
                    <a:ea typeface="Helvetica Neue" panose="02000503000000020004" pitchFamily="2" charset="0"/>
                    <a:cs typeface="Helvetica Neue" panose="02000503000000020004" pitchFamily="2" charset="0"/>
                  </a:rPr>
                  <a:t>меньше на 40%.</a:t>
                </a:r>
              </a:p>
              <a:p>
                <a:endParaRPr lang="ru-RU" sz="2400" dirty="0"/>
              </a:p>
            </p:txBody>
          </p:sp>
        </mc:Choice>
        <mc:Fallback>
          <p:sp>
            <p:nvSpPr>
              <p:cNvPr id="2" name="Content Placeholder 1">
                <a:extLst>
                  <a:ext uri="{FF2B5EF4-FFF2-40B4-BE49-F238E27FC236}">
                    <a16:creationId xmlns:a16="http://schemas.microsoft.com/office/drawing/2014/main" id="{9037E794-7599-41C5-8B94-8CD318644AC2}"/>
                  </a:ext>
                </a:extLst>
              </p:cNvPr>
              <p:cNvSpPr>
                <a:spLocks noGrp="1" noRot="1" noChangeAspect="1" noMove="1" noResize="1" noEditPoints="1" noAdjustHandles="1" noChangeArrowheads="1" noChangeShapeType="1" noTextEdit="1"/>
              </p:cNvSpPr>
              <p:nvPr>
                <p:ph idx="1"/>
              </p:nvPr>
            </p:nvSpPr>
            <p:spPr>
              <a:xfrm>
                <a:off x="229969" y="983546"/>
                <a:ext cx="11766382" cy="5965894"/>
              </a:xfrm>
              <a:blipFill>
                <a:blip r:embed="rId3"/>
                <a:stretch>
                  <a:fillRect l="-725" t="-1430" r="-674"/>
                </a:stretch>
              </a:blipFill>
            </p:spPr>
            <p:txBody>
              <a:bodyPr/>
              <a:lstStyle/>
              <a:p>
                <a:r>
                  <a:rPr lang="ru-RU">
                    <a:noFill/>
                  </a:rPr>
                  <a:t> </a:t>
                </a:r>
              </a:p>
            </p:txBody>
          </p:sp>
        </mc:Fallback>
      </mc:AlternateContent>
      <p:sp>
        <p:nvSpPr>
          <p:cNvPr id="3" name="Slide Number Placeholder 2">
            <a:extLst>
              <a:ext uri="{FF2B5EF4-FFF2-40B4-BE49-F238E27FC236}">
                <a16:creationId xmlns:a16="http://schemas.microsoft.com/office/drawing/2014/main" id="{020455D2-E562-4FB4-A9FF-46EA0989B130}"/>
              </a:ext>
            </a:extLst>
          </p:cNvPr>
          <p:cNvSpPr>
            <a:spLocks noGrp="1"/>
          </p:cNvSpPr>
          <p:nvPr>
            <p:ph type="sldNum" sz="quarter" idx="12"/>
          </p:nvPr>
        </p:nvSpPr>
        <p:spPr/>
        <p:txBody>
          <a:bodyPr/>
          <a:lstStyle/>
          <a:p>
            <a:fld id="{018BF65D-6ED2-4CD5-9A43-7F793B06593C}" type="slidenum">
              <a:rPr lang="ru-RU" smtClean="0"/>
              <a:t>19</a:t>
            </a:fld>
            <a:endParaRPr lang="ru-RU" dirty="0"/>
          </a:p>
        </p:txBody>
      </p:sp>
      <p:sp>
        <p:nvSpPr>
          <p:cNvPr id="4" name="Title 3">
            <a:extLst>
              <a:ext uri="{FF2B5EF4-FFF2-40B4-BE49-F238E27FC236}">
                <a16:creationId xmlns:a16="http://schemas.microsoft.com/office/drawing/2014/main" id="{767AB058-E345-485F-8233-2DC813BA70B5}"/>
              </a:ext>
            </a:extLst>
          </p:cNvPr>
          <p:cNvSpPr>
            <a:spLocks noGrp="1"/>
          </p:cNvSpPr>
          <p:nvPr>
            <p:ph type="title"/>
          </p:nvPr>
        </p:nvSpPr>
        <p:spPr/>
        <p:txBody>
          <a:bodyPr/>
          <a:lstStyle/>
          <a:p>
            <a:r>
              <a:rPr lang="ru-RU" dirty="0"/>
              <a:t>Результаты работы</a:t>
            </a:r>
          </a:p>
        </p:txBody>
      </p:sp>
    </p:spTree>
    <p:extLst>
      <p:ext uri="{BB962C8B-B14F-4D97-AF65-F5344CB8AC3E}">
        <p14:creationId xmlns:p14="http://schemas.microsoft.com/office/powerpoint/2010/main" val="319374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20E8AF-360E-476E-9FF8-1C6340DD5173}"/>
              </a:ext>
            </a:extLst>
          </p:cNvPr>
          <p:cNvSpPr>
            <a:spLocks noGrp="1"/>
          </p:cNvSpPr>
          <p:nvPr>
            <p:ph type="sldNum" sz="quarter" idx="12"/>
          </p:nvPr>
        </p:nvSpPr>
        <p:spPr/>
        <p:txBody>
          <a:bodyPr/>
          <a:lstStyle/>
          <a:p>
            <a:fld id="{018BF65D-6ED2-4CD5-9A43-7F793B06593C}" type="slidenum">
              <a:rPr lang="ru-RU" smtClean="0"/>
              <a:t>2</a:t>
            </a:fld>
            <a:endParaRPr lang="ru-RU" dirty="0"/>
          </a:p>
        </p:txBody>
      </p:sp>
      <p:sp>
        <p:nvSpPr>
          <p:cNvPr id="4" name="Title 3">
            <a:extLst>
              <a:ext uri="{FF2B5EF4-FFF2-40B4-BE49-F238E27FC236}">
                <a16:creationId xmlns:a16="http://schemas.microsoft.com/office/drawing/2014/main" id="{6936E9EA-E4FE-4EBB-B116-466E7118C2C5}"/>
              </a:ext>
            </a:extLst>
          </p:cNvPr>
          <p:cNvSpPr>
            <a:spLocks noGrp="1"/>
          </p:cNvSpPr>
          <p:nvPr>
            <p:ph type="title"/>
          </p:nvPr>
        </p:nvSpPr>
        <p:spPr/>
        <p:txBody>
          <a:bodyPr>
            <a:normAutofit/>
          </a:bodyPr>
          <a:lstStyle/>
          <a:p>
            <a:r>
              <a:rPr lang="ru-RU" b="1" dirty="0">
                <a:latin typeface="+mn-lt"/>
              </a:rPr>
              <a:t>Цель работы</a:t>
            </a:r>
            <a:endParaRPr lang="ru-RU" dirty="0"/>
          </a:p>
        </p:txBody>
      </p:sp>
      <p:sp>
        <p:nvSpPr>
          <p:cNvPr id="5" name="Объект 2">
            <a:extLst>
              <a:ext uri="{FF2B5EF4-FFF2-40B4-BE49-F238E27FC236}">
                <a16:creationId xmlns:a16="http://schemas.microsoft.com/office/drawing/2014/main" id="{926227BA-CDEC-40FE-83B7-08A33884BD61}"/>
              </a:ext>
            </a:extLst>
          </p:cNvPr>
          <p:cNvSpPr txBox="1">
            <a:spLocks/>
          </p:cNvSpPr>
          <p:nvPr/>
        </p:nvSpPr>
        <p:spPr>
          <a:xfrm>
            <a:off x="978672" y="1426079"/>
            <a:ext cx="10295278" cy="4732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just">
              <a:lnSpc>
                <a:spcPct val="135000"/>
              </a:lnSpc>
              <a:buNone/>
            </a:pPr>
            <a:r>
              <a:rPr lang="ru-RU" sz="3200" dirty="0">
                <a:solidFill>
                  <a:srgbClr val="000000"/>
                </a:solidFill>
              </a:rPr>
              <a:t>Исследование современных средств и методов проектирования ПО, а также их применение для реализации эмулятора аппаратного обеспечения, позволяющего повысить быстродействие эмуляции и уменьшить трудозатраты на реализацию составляющих эмулируемой системы</a:t>
            </a:r>
          </a:p>
        </p:txBody>
      </p:sp>
    </p:spTree>
    <p:extLst>
      <p:ext uri="{BB962C8B-B14F-4D97-AF65-F5344CB8AC3E}">
        <p14:creationId xmlns:p14="http://schemas.microsoft.com/office/powerpoint/2010/main" val="6683023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396AE1-CD89-4BDD-97A5-8A4A22A88DED}"/>
              </a:ext>
            </a:extLst>
          </p:cNvPr>
          <p:cNvSpPr>
            <a:spLocks noGrp="1"/>
          </p:cNvSpPr>
          <p:nvPr>
            <p:ph idx="1"/>
          </p:nvPr>
        </p:nvSpPr>
        <p:spPr>
          <a:xfrm>
            <a:off x="229969" y="1250247"/>
            <a:ext cx="11766382" cy="5132483"/>
          </a:xfrm>
        </p:spPr>
        <p:txBody>
          <a:bodyPr>
            <a:normAutofit fontScale="92500" lnSpcReduction="20000"/>
          </a:bodyPr>
          <a:lstStyle/>
          <a:p>
            <a:pPr algn="just"/>
            <a:r>
              <a:rPr lang="en-US" sz="2400" dirty="0"/>
              <a:t>Andrey </a:t>
            </a:r>
            <a:r>
              <a:rPr lang="en-US" sz="2400" dirty="0" err="1"/>
              <a:t>Vlasov</a:t>
            </a:r>
            <a:r>
              <a:rPr lang="en-US" sz="2400" dirty="0"/>
              <a:t>, Aleksey </a:t>
            </a:r>
            <a:r>
              <a:rPr lang="en-US" sz="2400" dirty="0" err="1"/>
              <a:t>Gladkikh</a:t>
            </a:r>
            <a:r>
              <a:rPr lang="en-US" sz="2400" dirty="0"/>
              <a:t> and Kirill Kutaev: Application of Modern Programming Languages in solving the Problem of Emulator Development for Embedded Systems. Lecture Notes in Networks and Systems, 2024. </a:t>
            </a:r>
            <a:r>
              <a:rPr lang="en-US" sz="2400" b="1" dirty="0"/>
              <a:t>(Scopus) </a:t>
            </a:r>
            <a:endParaRPr lang="ru-RU" sz="2400" b="1" dirty="0"/>
          </a:p>
          <a:p>
            <a:pPr algn="just">
              <a:lnSpc>
                <a:spcPct val="100000"/>
              </a:lnSpc>
            </a:pPr>
            <a:r>
              <a:rPr lang="ru-RU" sz="2400" dirty="0"/>
              <a:t>Кутаев К.С., Титов А.С. Методика динамического изменения последовательности выполнения процессорных инструкций в эмуляторе для тестирования встраиваемого программного обеспечения, управляемого прерываниями // Промышленные АСУ и контроллеры. – 2024. – № 3. – С. 3-18. </a:t>
            </a:r>
            <a:r>
              <a:rPr lang="ru-RU" sz="2400" b="1" dirty="0"/>
              <a:t>(ВАК)</a:t>
            </a:r>
          </a:p>
          <a:p>
            <a:pPr algn="just"/>
            <a:r>
              <a:rPr lang="ru-RU" sz="2400" dirty="0"/>
              <a:t>Кутаев К.С., Титов А.С., Островский А.С. Изменение поведения программы путем внесения модификации в последовательность выполнения процессорных инструкций в эмулируемой среде. Безопасные информационные технологии (БИТ -- 2023) : материалы конференции. -- Москва : Издательство МГТУ им. Н.Э. Баумана, c. 85-91. 2024.</a:t>
            </a:r>
            <a:r>
              <a:rPr lang="en-US" sz="2400" dirty="0"/>
              <a:t> </a:t>
            </a:r>
            <a:r>
              <a:rPr lang="ru-RU" sz="2400" b="1" dirty="0"/>
              <a:t>(РИНЦ)</a:t>
            </a:r>
          </a:p>
          <a:p>
            <a:pPr algn="just"/>
            <a:r>
              <a:rPr lang="ru-RU" sz="2400" dirty="0"/>
              <a:t>Гладких А. А., </a:t>
            </a:r>
            <a:r>
              <a:rPr lang="ru-RU" sz="2400" dirty="0" err="1"/>
              <a:t>Гараев</a:t>
            </a:r>
            <a:r>
              <a:rPr lang="ru-RU" sz="2400" dirty="0"/>
              <a:t> А. В., Чернышов Д. Д., Кутаев К.С. </a:t>
            </a:r>
            <a:r>
              <a:rPr lang="ru-RU" sz="2400" b="1" dirty="0"/>
              <a:t> </a:t>
            </a:r>
            <a:r>
              <a:rPr lang="ru-RU" sz="2400" dirty="0"/>
              <a:t>Анализ беспроводных протоколов передачи данных // Технологии инженерных и информационных систем. – 2023. – № 4. – С. 3-21. </a:t>
            </a:r>
            <a:r>
              <a:rPr lang="ru-RU" sz="2400" b="1" dirty="0"/>
              <a:t>(РИНЦ)</a:t>
            </a:r>
          </a:p>
          <a:p>
            <a:pPr algn="just"/>
            <a:r>
              <a:rPr lang="ru-RU" sz="2400" dirty="0"/>
              <a:t>Кутаев К. С., Захарова В. О., Латыпова В. А., Муравьев К. А. Анализ защищенности клиент-серверных приложений от атаки BEAST // Технологии инженерных и информационных систем. – 2022. – № 3. – С. 46-52. – EDN HQGQCO. </a:t>
            </a:r>
            <a:r>
              <a:rPr lang="ru-RU" sz="2400" b="1" dirty="0"/>
              <a:t>(РИНЦ)</a:t>
            </a:r>
          </a:p>
          <a:p>
            <a:pPr marL="0" indent="0" algn="just">
              <a:buNone/>
            </a:pPr>
            <a:endParaRPr lang="ru-RU" sz="2400" dirty="0"/>
          </a:p>
        </p:txBody>
      </p:sp>
      <p:sp>
        <p:nvSpPr>
          <p:cNvPr id="3" name="Slide Number Placeholder 2">
            <a:extLst>
              <a:ext uri="{FF2B5EF4-FFF2-40B4-BE49-F238E27FC236}">
                <a16:creationId xmlns:a16="http://schemas.microsoft.com/office/drawing/2014/main" id="{B1E0630E-4FF7-4826-99AB-E79DA382C986}"/>
              </a:ext>
            </a:extLst>
          </p:cNvPr>
          <p:cNvSpPr>
            <a:spLocks noGrp="1"/>
          </p:cNvSpPr>
          <p:nvPr>
            <p:ph type="sldNum" sz="quarter" idx="12"/>
          </p:nvPr>
        </p:nvSpPr>
        <p:spPr/>
        <p:txBody>
          <a:bodyPr/>
          <a:lstStyle/>
          <a:p>
            <a:fld id="{018BF65D-6ED2-4CD5-9A43-7F793B06593C}" type="slidenum">
              <a:rPr lang="ru-RU" smtClean="0"/>
              <a:t>20</a:t>
            </a:fld>
            <a:endParaRPr lang="ru-RU"/>
          </a:p>
        </p:txBody>
      </p:sp>
      <p:sp>
        <p:nvSpPr>
          <p:cNvPr id="4" name="Title 3">
            <a:extLst>
              <a:ext uri="{FF2B5EF4-FFF2-40B4-BE49-F238E27FC236}">
                <a16:creationId xmlns:a16="http://schemas.microsoft.com/office/drawing/2014/main" id="{04727DA7-A745-4BCA-9A72-1358BFEAD1CA}"/>
              </a:ext>
            </a:extLst>
          </p:cNvPr>
          <p:cNvSpPr>
            <a:spLocks noGrp="1"/>
          </p:cNvSpPr>
          <p:nvPr>
            <p:ph type="title"/>
          </p:nvPr>
        </p:nvSpPr>
        <p:spPr/>
        <p:txBody>
          <a:bodyPr>
            <a:noAutofit/>
          </a:bodyPr>
          <a:lstStyle/>
          <a:p>
            <a:r>
              <a:rPr lang="ru-RU" sz="3600" b="1" dirty="0">
                <a:latin typeface="+mn-lt"/>
              </a:rPr>
              <a:t>Публикации за время обучения в магистратуре</a:t>
            </a:r>
            <a:endParaRPr lang="ru-RU" sz="3600" dirty="0"/>
          </a:p>
        </p:txBody>
      </p:sp>
    </p:spTree>
    <p:extLst>
      <p:ext uri="{BB962C8B-B14F-4D97-AF65-F5344CB8AC3E}">
        <p14:creationId xmlns:p14="http://schemas.microsoft.com/office/powerpoint/2010/main" val="3604859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AE0A73A-0DF3-3A44-813D-3A4A08C1D621}"/>
              </a:ext>
            </a:extLst>
          </p:cNvPr>
          <p:cNvSpPr>
            <a:spLocks noGrp="1"/>
          </p:cNvSpPr>
          <p:nvPr>
            <p:ph type="sldNum" sz="quarter" idx="12"/>
          </p:nvPr>
        </p:nvSpPr>
        <p:spPr/>
        <p:txBody>
          <a:bodyPr/>
          <a:lstStyle/>
          <a:p>
            <a:fld id="{018BF65D-6ED2-4CD5-9A43-7F793B06593C}" type="slidenum">
              <a:rPr lang="ru-RU" smtClean="0"/>
              <a:t>21</a:t>
            </a:fld>
            <a:endParaRPr lang="ru-RU"/>
          </a:p>
        </p:txBody>
      </p:sp>
      <p:sp>
        <p:nvSpPr>
          <p:cNvPr id="3" name="Content Placeholder 2">
            <a:extLst>
              <a:ext uri="{FF2B5EF4-FFF2-40B4-BE49-F238E27FC236}">
                <a16:creationId xmlns:a16="http://schemas.microsoft.com/office/drawing/2014/main" id="{FACAEFEA-1959-49C5-8979-9E535CF39C9F}"/>
              </a:ext>
            </a:extLst>
          </p:cNvPr>
          <p:cNvSpPr>
            <a:spLocks noGrp="1"/>
          </p:cNvSpPr>
          <p:nvPr>
            <p:ph idx="1"/>
          </p:nvPr>
        </p:nvSpPr>
        <p:spPr>
          <a:xfrm>
            <a:off x="838200" y="617674"/>
            <a:ext cx="10515600" cy="5559289"/>
          </a:xfrm>
        </p:spPr>
        <p:txBody>
          <a:bodyPr anchor="ctr">
            <a:normAutofit/>
          </a:bodyPr>
          <a:lstStyle/>
          <a:p>
            <a:pPr marL="0" indent="0" algn="ctr">
              <a:buNone/>
            </a:pPr>
            <a:r>
              <a:rPr lang="ru-RU" sz="6600" dirty="0">
                <a:latin typeface="Helvetica Neue" panose="02000503000000020004"/>
              </a:rPr>
              <a:t>Благодарю за внимание!</a:t>
            </a:r>
          </a:p>
        </p:txBody>
      </p:sp>
    </p:spTree>
    <p:extLst>
      <p:ext uri="{BB962C8B-B14F-4D97-AF65-F5344CB8AC3E}">
        <p14:creationId xmlns:p14="http://schemas.microsoft.com/office/powerpoint/2010/main" val="4107883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CB005C7-EAE1-42AC-B6CA-6371D62B06D0}"/>
              </a:ext>
            </a:extLst>
          </p:cNvPr>
          <p:cNvSpPr>
            <a:spLocks noGrp="1"/>
          </p:cNvSpPr>
          <p:nvPr>
            <p:ph type="sldNum" sz="quarter" idx="12"/>
          </p:nvPr>
        </p:nvSpPr>
        <p:spPr/>
        <p:txBody>
          <a:bodyPr/>
          <a:lstStyle/>
          <a:p>
            <a:fld id="{018BF65D-6ED2-4CD5-9A43-7F793B06593C}" type="slidenum">
              <a:rPr lang="ru-RU" smtClean="0"/>
              <a:t>22</a:t>
            </a:fld>
            <a:endParaRPr lang="ru-RU"/>
          </a:p>
        </p:txBody>
      </p:sp>
      <p:sp>
        <p:nvSpPr>
          <p:cNvPr id="4" name="Title 3">
            <a:extLst>
              <a:ext uri="{FF2B5EF4-FFF2-40B4-BE49-F238E27FC236}">
                <a16:creationId xmlns:a16="http://schemas.microsoft.com/office/drawing/2014/main" id="{3563D050-B281-44AC-AADB-63BE3D9CF259}"/>
              </a:ext>
            </a:extLst>
          </p:cNvPr>
          <p:cNvSpPr>
            <a:spLocks noGrp="1"/>
          </p:cNvSpPr>
          <p:nvPr>
            <p:ph type="title"/>
          </p:nvPr>
        </p:nvSpPr>
        <p:spPr/>
        <p:txBody>
          <a:bodyPr>
            <a:normAutofit/>
          </a:bodyPr>
          <a:lstStyle/>
          <a:p>
            <a:r>
              <a:rPr lang="ru-RU" b="1" dirty="0">
                <a:latin typeface="+mn-lt"/>
              </a:rPr>
              <a:t>Области применения эмуляторов</a:t>
            </a:r>
            <a:endParaRPr lang="ru-RU" dirty="0"/>
          </a:p>
        </p:txBody>
      </p:sp>
      <p:pic>
        <p:nvPicPr>
          <p:cNvPr id="5" name="Picture 4">
            <a:extLst>
              <a:ext uri="{FF2B5EF4-FFF2-40B4-BE49-F238E27FC236}">
                <a16:creationId xmlns:a16="http://schemas.microsoft.com/office/drawing/2014/main" id="{7D2B56B4-6831-4F01-BD5B-E23203950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592" y="924397"/>
            <a:ext cx="10914816" cy="5757604"/>
          </a:xfrm>
          <a:prstGeom prst="rect">
            <a:avLst/>
          </a:prstGeom>
        </p:spPr>
      </p:pic>
    </p:spTree>
    <p:extLst>
      <p:ext uri="{BB962C8B-B14F-4D97-AF65-F5344CB8AC3E}">
        <p14:creationId xmlns:p14="http://schemas.microsoft.com/office/powerpoint/2010/main" val="34256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0DBBC5-C71F-4568-AA63-43AC31EE6211}"/>
              </a:ext>
            </a:extLst>
          </p:cNvPr>
          <p:cNvSpPr>
            <a:spLocks noGrp="1"/>
          </p:cNvSpPr>
          <p:nvPr>
            <p:ph idx="1"/>
          </p:nvPr>
        </p:nvSpPr>
        <p:spPr>
          <a:xfrm>
            <a:off x="229969" y="1120707"/>
            <a:ext cx="11766382" cy="5196170"/>
          </a:xfrm>
        </p:spPr>
        <p:txBody>
          <a:bodyPr>
            <a:normAutofit fontScale="92500" lnSpcReduction="20000"/>
          </a:bodyPr>
          <a:lstStyle/>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Разработка ПО, реализующего идентичные алгоритмы с использованием базовых синтаксических конструкций средства проектирования ПО и идентичного интерфейса передачи входных данных</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Генерация случайных входных данных в заданных диапазонах</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Запуск контейнера с образом ОС и окружением для исследуемых средств проектирования ПО</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Старт отсчета времени</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Запуск выполнения алгоритма </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Окончание отсчета времени</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Повторение пунктов 3 – 7 для других исследуемых средств проектирования ПО</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Повторение пунктов 2 – 8 для заданное количество раз</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Вычисление среднего арифметического скорости выполнения</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Построение графика сравнения быстродействия</a:t>
            </a:r>
          </a:p>
        </p:txBody>
      </p:sp>
      <p:sp>
        <p:nvSpPr>
          <p:cNvPr id="3" name="Slide Number Placeholder 2">
            <a:extLst>
              <a:ext uri="{FF2B5EF4-FFF2-40B4-BE49-F238E27FC236}">
                <a16:creationId xmlns:a16="http://schemas.microsoft.com/office/drawing/2014/main" id="{624877F8-0003-4DAD-B690-EA991157853D}"/>
              </a:ext>
            </a:extLst>
          </p:cNvPr>
          <p:cNvSpPr>
            <a:spLocks noGrp="1"/>
          </p:cNvSpPr>
          <p:nvPr>
            <p:ph type="sldNum" sz="quarter" idx="12"/>
          </p:nvPr>
        </p:nvSpPr>
        <p:spPr/>
        <p:txBody>
          <a:bodyPr/>
          <a:lstStyle/>
          <a:p>
            <a:fld id="{018BF65D-6ED2-4CD5-9A43-7F793B06593C}" type="slidenum">
              <a:rPr lang="ru-RU" smtClean="0"/>
              <a:t>23</a:t>
            </a:fld>
            <a:endParaRPr lang="ru-RU"/>
          </a:p>
        </p:txBody>
      </p:sp>
      <p:sp>
        <p:nvSpPr>
          <p:cNvPr id="4" name="Title 3">
            <a:extLst>
              <a:ext uri="{FF2B5EF4-FFF2-40B4-BE49-F238E27FC236}">
                <a16:creationId xmlns:a16="http://schemas.microsoft.com/office/drawing/2014/main" id="{28C114AF-C253-4A9F-873B-9208BEC0F1A9}"/>
              </a:ext>
            </a:extLst>
          </p:cNvPr>
          <p:cNvSpPr>
            <a:spLocks noGrp="1"/>
          </p:cNvSpPr>
          <p:nvPr>
            <p:ph type="title"/>
          </p:nvPr>
        </p:nvSpPr>
        <p:spPr/>
        <p:txBody>
          <a:bodyPr>
            <a:noAutofit/>
          </a:bodyPr>
          <a:lstStyle/>
          <a:p>
            <a:r>
              <a:rPr lang="ru-RU" sz="3600" b="1" dirty="0">
                <a:latin typeface="+mn-lt"/>
              </a:rPr>
              <a:t>Методика исследования быстродействия средств проектировани</a:t>
            </a:r>
            <a:r>
              <a:rPr lang="ru-RU" sz="3600" dirty="0"/>
              <a:t>я ПО</a:t>
            </a:r>
          </a:p>
        </p:txBody>
      </p:sp>
    </p:spTree>
    <p:extLst>
      <p:ext uri="{BB962C8B-B14F-4D97-AF65-F5344CB8AC3E}">
        <p14:creationId xmlns:p14="http://schemas.microsoft.com/office/powerpoint/2010/main" val="10252497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D6DD4A-B718-4695-8275-7F6685B66DBF}"/>
              </a:ext>
            </a:extLst>
          </p:cNvPr>
          <p:cNvSpPr>
            <a:spLocks noGrp="1"/>
          </p:cNvSpPr>
          <p:nvPr>
            <p:ph type="sldNum" sz="quarter" idx="12"/>
          </p:nvPr>
        </p:nvSpPr>
        <p:spPr/>
        <p:txBody>
          <a:bodyPr/>
          <a:lstStyle/>
          <a:p>
            <a:fld id="{018BF65D-6ED2-4CD5-9A43-7F793B06593C}" type="slidenum">
              <a:rPr lang="ru-RU" smtClean="0"/>
              <a:t>24</a:t>
            </a:fld>
            <a:endParaRPr lang="ru-RU"/>
          </a:p>
        </p:txBody>
      </p:sp>
      <p:sp>
        <p:nvSpPr>
          <p:cNvPr id="4" name="Title 3">
            <a:extLst>
              <a:ext uri="{FF2B5EF4-FFF2-40B4-BE49-F238E27FC236}">
                <a16:creationId xmlns:a16="http://schemas.microsoft.com/office/drawing/2014/main" id="{716350FE-4F23-4F04-8C4F-BE6C70F25FF7}"/>
              </a:ext>
            </a:extLst>
          </p:cNvPr>
          <p:cNvSpPr>
            <a:spLocks noGrp="1"/>
          </p:cNvSpPr>
          <p:nvPr>
            <p:ph type="title"/>
          </p:nvPr>
        </p:nvSpPr>
        <p:spPr/>
        <p:txBody>
          <a:bodyPr>
            <a:noAutofit/>
          </a:bodyPr>
          <a:lstStyle/>
          <a:p>
            <a:r>
              <a:rPr lang="ru-RU" sz="3600" b="1" dirty="0">
                <a:latin typeface="+mn-lt"/>
              </a:rPr>
              <a:t>Диаграмма классов ПО для исследования быстродействия</a:t>
            </a:r>
            <a:endParaRPr lang="ru-RU" sz="3600" dirty="0"/>
          </a:p>
        </p:txBody>
      </p:sp>
      <p:pic>
        <p:nvPicPr>
          <p:cNvPr id="5" name="Content Placeholder 17">
            <a:extLst>
              <a:ext uri="{FF2B5EF4-FFF2-40B4-BE49-F238E27FC236}">
                <a16:creationId xmlns:a16="http://schemas.microsoft.com/office/drawing/2014/main" id="{055C7476-F7DD-4E0A-92C8-AC914EB5E6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334" y="1882842"/>
            <a:ext cx="11959331" cy="3469334"/>
          </a:xfrm>
          <a:prstGeom prst="rect">
            <a:avLst/>
          </a:prstGeom>
        </p:spPr>
      </p:pic>
    </p:spTree>
    <p:extLst>
      <p:ext uri="{BB962C8B-B14F-4D97-AF65-F5344CB8AC3E}">
        <p14:creationId xmlns:p14="http://schemas.microsoft.com/office/powerpoint/2010/main" val="38111896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CCC9205-37AE-445C-BCFC-547900DF9FB1}"/>
              </a:ext>
            </a:extLst>
          </p:cNvPr>
          <p:cNvSpPr>
            <a:spLocks noGrp="1"/>
          </p:cNvSpPr>
          <p:nvPr>
            <p:ph type="sldNum" sz="quarter" idx="12"/>
          </p:nvPr>
        </p:nvSpPr>
        <p:spPr/>
        <p:txBody>
          <a:bodyPr/>
          <a:lstStyle/>
          <a:p>
            <a:fld id="{018BF65D-6ED2-4CD5-9A43-7F793B06593C}" type="slidenum">
              <a:rPr lang="ru-RU" smtClean="0"/>
              <a:t>25</a:t>
            </a:fld>
            <a:endParaRPr lang="ru-RU"/>
          </a:p>
        </p:txBody>
      </p:sp>
      <p:sp>
        <p:nvSpPr>
          <p:cNvPr id="4" name="Title 3">
            <a:extLst>
              <a:ext uri="{FF2B5EF4-FFF2-40B4-BE49-F238E27FC236}">
                <a16:creationId xmlns:a16="http://schemas.microsoft.com/office/drawing/2014/main" id="{9BF6FEB0-7CAD-4610-A813-9C7BF3679DF1}"/>
              </a:ext>
            </a:extLst>
          </p:cNvPr>
          <p:cNvSpPr>
            <a:spLocks noGrp="1"/>
          </p:cNvSpPr>
          <p:nvPr>
            <p:ph type="title"/>
          </p:nvPr>
        </p:nvSpPr>
        <p:spPr/>
        <p:txBody>
          <a:bodyPr>
            <a:noAutofit/>
          </a:bodyPr>
          <a:lstStyle/>
          <a:p>
            <a:r>
              <a:rPr lang="ru-RU" sz="3600" b="1" dirty="0">
                <a:latin typeface="+mn-lt"/>
              </a:rPr>
              <a:t>Результаты исследования быстродействия средств проектирования ПО</a:t>
            </a:r>
            <a:endParaRPr lang="ru-RU" sz="3600" dirty="0"/>
          </a:p>
        </p:txBody>
      </p:sp>
      <p:pic>
        <p:nvPicPr>
          <p:cNvPr id="5" name="Picture 4">
            <a:extLst>
              <a:ext uri="{FF2B5EF4-FFF2-40B4-BE49-F238E27FC236}">
                <a16:creationId xmlns:a16="http://schemas.microsoft.com/office/drawing/2014/main" id="{2EC735B9-2D56-4E02-9C4B-D515A647B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14" y="2622103"/>
            <a:ext cx="4026405" cy="3019804"/>
          </a:xfrm>
          <a:prstGeom prst="rect">
            <a:avLst/>
          </a:prstGeom>
        </p:spPr>
      </p:pic>
      <p:pic>
        <p:nvPicPr>
          <p:cNvPr id="6" name="Picture 5">
            <a:extLst>
              <a:ext uri="{FF2B5EF4-FFF2-40B4-BE49-F238E27FC236}">
                <a16:creationId xmlns:a16="http://schemas.microsoft.com/office/drawing/2014/main" id="{F826604E-A305-4E18-9050-867734DB60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0019" y="2622103"/>
            <a:ext cx="4026405" cy="3019804"/>
          </a:xfrm>
          <a:prstGeom prst="rect">
            <a:avLst/>
          </a:prstGeom>
        </p:spPr>
      </p:pic>
      <p:pic>
        <p:nvPicPr>
          <p:cNvPr id="7" name="Picture 6">
            <a:extLst>
              <a:ext uri="{FF2B5EF4-FFF2-40B4-BE49-F238E27FC236}">
                <a16:creationId xmlns:a16="http://schemas.microsoft.com/office/drawing/2014/main" id="{0353FE35-0858-4F16-85D2-C61591F050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6422" y="2622102"/>
            <a:ext cx="4026407" cy="3019805"/>
          </a:xfrm>
          <a:prstGeom prst="rect">
            <a:avLst/>
          </a:prstGeom>
        </p:spPr>
      </p:pic>
      <p:sp>
        <p:nvSpPr>
          <p:cNvPr id="8" name="TextBox 7">
            <a:extLst>
              <a:ext uri="{FF2B5EF4-FFF2-40B4-BE49-F238E27FC236}">
                <a16:creationId xmlns:a16="http://schemas.microsoft.com/office/drawing/2014/main" id="{6E14AB69-AFA0-4C16-8D99-5EC31FC02701}"/>
              </a:ext>
            </a:extLst>
          </p:cNvPr>
          <p:cNvSpPr txBox="1"/>
          <p:nvPr/>
        </p:nvSpPr>
        <p:spPr>
          <a:xfrm>
            <a:off x="8849559" y="1176019"/>
            <a:ext cx="2600131" cy="1384995"/>
          </a:xfrm>
          <a:prstGeom prst="rect">
            <a:avLst/>
          </a:prstGeom>
          <a:noFill/>
        </p:spPr>
        <p:txBody>
          <a:bodyPr wrap="square" rtlCol="0">
            <a:spAutoFit/>
          </a:bodyPr>
          <a:lstStyle/>
          <a:p>
            <a:pPr algn="ctr"/>
            <a:r>
              <a:rPr lang="ru-RU" sz="2800" dirty="0"/>
              <a:t>Алгоритм поиска простых чисел</a:t>
            </a:r>
          </a:p>
        </p:txBody>
      </p:sp>
      <p:sp>
        <p:nvSpPr>
          <p:cNvPr id="9" name="TextBox 8">
            <a:extLst>
              <a:ext uri="{FF2B5EF4-FFF2-40B4-BE49-F238E27FC236}">
                <a16:creationId xmlns:a16="http://schemas.microsoft.com/office/drawing/2014/main" id="{830E8269-9B42-4C87-972F-C132039E3610}"/>
              </a:ext>
            </a:extLst>
          </p:cNvPr>
          <p:cNvSpPr txBox="1"/>
          <p:nvPr/>
        </p:nvSpPr>
        <p:spPr>
          <a:xfrm>
            <a:off x="4795933" y="1176019"/>
            <a:ext cx="2600131" cy="1384995"/>
          </a:xfrm>
          <a:prstGeom prst="rect">
            <a:avLst/>
          </a:prstGeom>
          <a:noFill/>
        </p:spPr>
        <p:txBody>
          <a:bodyPr wrap="square" rtlCol="0">
            <a:spAutoFit/>
          </a:bodyPr>
          <a:lstStyle/>
          <a:p>
            <a:pPr algn="ctr"/>
            <a:r>
              <a:rPr lang="ru-RU" sz="2800" dirty="0"/>
              <a:t>Алгоритм «Быстрая сортировка»</a:t>
            </a:r>
          </a:p>
        </p:txBody>
      </p:sp>
      <p:sp>
        <p:nvSpPr>
          <p:cNvPr id="10" name="TextBox 9">
            <a:extLst>
              <a:ext uri="{FF2B5EF4-FFF2-40B4-BE49-F238E27FC236}">
                <a16:creationId xmlns:a16="http://schemas.microsoft.com/office/drawing/2014/main" id="{5752F5B0-A278-408D-9582-1E278782A11A}"/>
              </a:ext>
            </a:extLst>
          </p:cNvPr>
          <p:cNvSpPr txBox="1"/>
          <p:nvPr/>
        </p:nvSpPr>
        <p:spPr>
          <a:xfrm>
            <a:off x="796750" y="1176019"/>
            <a:ext cx="2600131" cy="1384995"/>
          </a:xfrm>
          <a:prstGeom prst="rect">
            <a:avLst/>
          </a:prstGeom>
          <a:noFill/>
        </p:spPr>
        <p:txBody>
          <a:bodyPr wrap="square" rtlCol="0">
            <a:spAutoFit/>
          </a:bodyPr>
          <a:lstStyle/>
          <a:p>
            <a:pPr algn="ctr"/>
            <a:r>
              <a:rPr lang="ru-RU" sz="2800" dirty="0"/>
              <a:t>Алгоритм умножения матриц</a:t>
            </a:r>
          </a:p>
        </p:txBody>
      </p:sp>
    </p:spTree>
    <p:extLst>
      <p:ext uri="{BB962C8B-B14F-4D97-AF65-F5344CB8AC3E}">
        <p14:creationId xmlns:p14="http://schemas.microsoft.com/office/powerpoint/2010/main" val="12771652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F8D683-963E-4D4B-960B-1C98670CB2D8}"/>
              </a:ext>
            </a:extLst>
          </p:cNvPr>
          <p:cNvSpPr>
            <a:spLocks noGrp="1"/>
          </p:cNvSpPr>
          <p:nvPr>
            <p:ph idx="1"/>
          </p:nvPr>
        </p:nvSpPr>
        <p:spPr/>
        <p:txBody>
          <a:bodyPr>
            <a:normAutofit/>
          </a:bodyPr>
          <a:lstStyle/>
          <a:p>
            <a:pPr marL="0" indent="0" algn="just">
              <a:lnSpc>
                <a:spcPct val="80000"/>
              </a:lnSpc>
              <a:buNone/>
            </a:pPr>
            <a:r>
              <a:rPr lang="en-US" b="1" dirty="0">
                <a:ea typeface="Helvetica Neue" panose="02000503000000020004" pitchFamily="2" charset="0"/>
                <a:cs typeface="Helvetica Neue" panose="02000503000000020004" pitchFamily="2" charset="0"/>
              </a:rPr>
              <a:t>MIPS</a:t>
            </a:r>
            <a:r>
              <a:rPr lang="en-US" dirty="0">
                <a:ea typeface="Helvetica Neue" panose="02000503000000020004" pitchFamily="2" charset="0"/>
                <a:cs typeface="Helvetica Neue" panose="02000503000000020004" pitchFamily="2" charset="0"/>
              </a:rPr>
              <a:t> - </a:t>
            </a:r>
            <a:r>
              <a:rPr lang="ru-RU" dirty="0">
                <a:ea typeface="Helvetica Neue" panose="02000503000000020004" pitchFamily="2" charset="0"/>
                <a:cs typeface="Helvetica Neue" panose="02000503000000020004" pitchFamily="2" charset="0"/>
              </a:rPr>
              <a:t>система команд и микропроцессорных архитектур, построенных по принципу </a:t>
            </a:r>
            <a:r>
              <a:rPr lang="en-US" dirty="0">
                <a:ea typeface="Helvetica Neue" panose="02000503000000020004" pitchFamily="2" charset="0"/>
                <a:cs typeface="Helvetica Neue" panose="02000503000000020004" pitchFamily="2" charset="0"/>
              </a:rPr>
              <a:t>RISC </a:t>
            </a:r>
            <a:r>
              <a:rPr lang="ru-RU" dirty="0">
                <a:ea typeface="Helvetica Neue" panose="02000503000000020004" pitchFamily="2" charset="0"/>
                <a:cs typeface="Helvetica Neue" panose="02000503000000020004" pitchFamily="2" charset="0"/>
              </a:rPr>
              <a:t>систем. </a:t>
            </a:r>
            <a:endParaRPr lang="en-US" dirty="0">
              <a:ea typeface="Helvetica Neue" panose="02000503000000020004" pitchFamily="2" charset="0"/>
              <a:cs typeface="Helvetica Neue" panose="02000503000000020004" pitchFamily="2" charset="0"/>
            </a:endParaRPr>
          </a:p>
          <a:p>
            <a:pPr marL="0" indent="0" algn="just">
              <a:lnSpc>
                <a:spcPct val="80000"/>
              </a:lnSpc>
              <a:buNone/>
            </a:pPr>
            <a:r>
              <a:rPr lang="ru-RU" dirty="0">
                <a:ea typeface="Helvetica Neue" panose="02000503000000020004" pitchFamily="2" charset="0"/>
                <a:cs typeface="Helvetica Neue" panose="02000503000000020004" pitchFamily="2" charset="0"/>
              </a:rPr>
              <a:t>Применяется во встраиваемых системах различного назначения: промышленное, полиграфическое и телекоммуникационное оборудование,</a:t>
            </a:r>
            <a:r>
              <a:rPr lang="en-US" dirty="0">
                <a:ea typeface="Helvetica Neue" panose="02000503000000020004" pitchFamily="2" charset="0"/>
                <a:cs typeface="Helvetica Neue" panose="02000503000000020004" pitchFamily="2" charset="0"/>
              </a:rPr>
              <a:t> </a:t>
            </a:r>
            <a:r>
              <a:rPr lang="ru-RU" dirty="0">
                <a:ea typeface="Helvetica Neue" panose="02000503000000020004" pitchFamily="2" charset="0"/>
                <a:cs typeface="Helvetica Neue" panose="02000503000000020004" pitchFamily="2" charset="0"/>
              </a:rPr>
              <a:t>автомобили, игровые консоли. </a:t>
            </a:r>
          </a:p>
          <a:p>
            <a:pPr marL="0" indent="0" algn="just">
              <a:lnSpc>
                <a:spcPct val="80000"/>
              </a:lnSpc>
              <a:buNone/>
            </a:pPr>
            <a:endParaRPr lang="ru-RU" dirty="0">
              <a:ea typeface="Helvetica Neue" panose="02000503000000020004" pitchFamily="2" charset="0"/>
              <a:cs typeface="Helvetica Neue" panose="02000503000000020004" pitchFamily="2" charset="0"/>
            </a:endParaRPr>
          </a:p>
          <a:p>
            <a:pPr marL="0" indent="0" algn="just">
              <a:lnSpc>
                <a:spcPct val="80000"/>
              </a:lnSpc>
              <a:buNone/>
            </a:pPr>
            <a:endParaRPr lang="ru-RU" dirty="0"/>
          </a:p>
        </p:txBody>
      </p:sp>
      <p:sp>
        <p:nvSpPr>
          <p:cNvPr id="3" name="Slide Number Placeholder 2">
            <a:extLst>
              <a:ext uri="{FF2B5EF4-FFF2-40B4-BE49-F238E27FC236}">
                <a16:creationId xmlns:a16="http://schemas.microsoft.com/office/drawing/2014/main" id="{A98F28DA-D7A4-4592-83F9-CC887A8E6727}"/>
              </a:ext>
            </a:extLst>
          </p:cNvPr>
          <p:cNvSpPr>
            <a:spLocks noGrp="1"/>
          </p:cNvSpPr>
          <p:nvPr>
            <p:ph type="sldNum" sz="quarter" idx="12"/>
          </p:nvPr>
        </p:nvSpPr>
        <p:spPr/>
        <p:txBody>
          <a:bodyPr/>
          <a:lstStyle/>
          <a:p>
            <a:fld id="{018BF65D-6ED2-4CD5-9A43-7F793B06593C}" type="slidenum">
              <a:rPr lang="ru-RU" smtClean="0"/>
              <a:t>26</a:t>
            </a:fld>
            <a:endParaRPr lang="ru-RU"/>
          </a:p>
        </p:txBody>
      </p:sp>
      <p:sp>
        <p:nvSpPr>
          <p:cNvPr id="4" name="Title 3">
            <a:extLst>
              <a:ext uri="{FF2B5EF4-FFF2-40B4-BE49-F238E27FC236}">
                <a16:creationId xmlns:a16="http://schemas.microsoft.com/office/drawing/2014/main" id="{3E197B70-8C1B-4B87-8C61-1F7769B69229}"/>
              </a:ext>
            </a:extLst>
          </p:cNvPr>
          <p:cNvSpPr>
            <a:spLocks noGrp="1"/>
          </p:cNvSpPr>
          <p:nvPr>
            <p:ph type="title"/>
          </p:nvPr>
        </p:nvSpPr>
        <p:spPr/>
        <p:txBody>
          <a:bodyPr/>
          <a:lstStyle/>
          <a:p>
            <a:r>
              <a:rPr lang="en-US" dirty="0"/>
              <a:t>MIPS</a:t>
            </a:r>
            <a:endParaRPr lang="ru-RU" dirty="0"/>
          </a:p>
        </p:txBody>
      </p:sp>
      <p:pic>
        <p:nvPicPr>
          <p:cNvPr id="5" name="Picture 2">
            <a:extLst>
              <a:ext uri="{FF2B5EF4-FFF2-40B4-BE49-F238E27FC236}">
                <a16:creationId xmlns:a16="http://schemas.microsoft.com/office/drawing/2014/main" id="{67A7811D-D890-4887-9E4C-084D4E7428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6182" y="3058228"/>
            <a:ext cx="6079635" cy="3799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7218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232BA7-D5D6-469D-B532-82B0E036D096}"/>
              </a:ext>
            </a:extLst>
          </p:cNvPr>
          <p:cNvSpPr>
            <a:spLocks noGrp="1"/>
          </p:cNvSpPr>
          <p:nvPr>
            <p:ph idx="1"/>
          </p:nvPr>
        </p:nvSpPr>
        <p:spPr/>
        <p:txBody>
          <a:bodyPr/>
          <a:lstStyle/>
          <a:p>
            <a:pPr algn="just">
              <a:lnSpc>
                <a:spcPct val="100000"/>
              </a:lnSpc>
            </a:pPr>
            <a:r>
              <a:rPr lang="ru-RU" sz="2800" dirty="0">
                <a:latin typeface="Helvetica Neue" panose="02000503000000020004" pitchFamily="2" charset="0"/>
                <a:ea typeface="Helvetica Neue" panose="02000503000000020004" pitchFamily="2" charset="0"/>
                <a:cs typeface="Helvetica Neue" panose="02000503000000020004" pitchFamily="2" charset="0"/>
              </a:rPr>
              <a:t>Выше полнота документирования дерева декодирования инструкций, по сравнению с </a:t>
            </a:r>
            <a:r>
              <a:rPr lang="en-US" sz="2800" dirty="0">
                <a:latin typeface="Helvetica Neue" panose="02000503000000020004" pitchFamily="2" charset="0"/>
                <a:ea typeface="Helvetica Neue" panose="02000503000000020004" pitchFamily="2" charset="0"/>
                <a:cs typeface="Helvetica Neue" panose="02000503000000020004" pitchFamily="2" charset="0"/>
              </a:rPr>
              <a:t>ARM </a:t>
            </a:r>
            <a:r>
              <a:rPr lang="ru-RU" sz="2800" dirty="0">
                <a:latin typeface="Helvetica Neue" panose="02000503000000020004" pitchFamily="2" charset="0"/>
                <a:ea typeface="Helvetica Neue" panose="02000503000000020004" pitchFamily="2" charset="0"/>
                <a:cs typeface="Helvetica Neue" panose="02000503000000020004" pitchFamily="2" charset="0"/>
              </a:rPr>
              <a:t>и </a:t>
            </a:r>
            <a:r>
              <a:rPr lang="en-US" sz="2800" dirty="0">
                <a:latin typeface="Helvetica Neue" panose="02000503000000020004" pitchFamily="2" charset="0"/>
                <a:ea typeface="Helvetica Neue" panose="02000503000000020004" pitchFamily="2" charset="0"/>
                <a:cs typeface="Helvetica Neue" panose="02000503000000020004" pitchFamily="2" charset="0"/>
              </a:rPr>
              <a:t>x86 </a:t>
            </a:r>
            <a:r>
              <a:rPr lang="ru-RU" sz="2800" dirty="0">
                <a:latin typeface="Helvetica Neue" panose="02000503000000020004" pitchFamily="2" charset="0"/>
                <a:ea typeface="Helvetica Neue" panose="02000503000000020004" pitchFamily="2" charset="0"/>
                <a:cs typeface="Helvetica Neue" panose="02000503000000020004" pitchFamily="2" charset="0"/>
              </a:rPr>
              <a:t>процессорными архитектурами.</a:t>
            </a:r>
          </a:p>
          <a:p>
            <a:pPr algn="just">
              <a:lnSpc>
                <a:spcPct val="100000"/>
              </a:lnSpc>
            </a:pPr>
            <a:r>
              <a:rPr lang="ru-RU" sz="2800" dirty="0">
                <a:latin typeface="Helvetica Neue" panose="02000503000000020004" pitchFamily="2" charset="0"/>
                <a:ea typeface="Helvetica Neue" panose="02000503000000020004" pitchFamily="2" charset="0"/>
                <a:cs typeface="Helvetica Neue" panose="02000503000000020004" pitchFamily="2" charset="0"/>
              </a:rPr>
              <a:t>Распространенность в производстве встраиваемых систем. Является 3-ей по популярности процессорной архитектурой по результатам исследования 2016 года</a:t>
            </a:r>
          </a:p>
          <a:p>
            <a:pPr marL="0" indent="0" algn="just">
              <a:buNone/>
            </a:pPr>
            <a:endParaRPr lang="ru-RU" dirty="0"/>
          </a:p>
        </p:txBody>
      </p:sp>
      <p:sp>
        <p:nvSpPr>
          <p:cNvPr id="3" name="Slide Number Placeholder 2">
            <a:extLst>
              <a:ext uri="{FF2B5EF4-FFF2-40B4-BE49-F238E27FC236}">
                <a16:creationId xmlns:a16="http://schemas.microsoft.com/office/drawing/2014/main" id="{AAD46AE9-4194-4FA3-A73A-34CE0184D929}"/>
              </a:ext>
            </a:extLst>
          </p:cNvPr>
          <p:cNvSpPr>
            <a:spLocks noGrp="1"/>
          </p:cNvSpPr>
          <p:nvPr>
            <p:ph type="sldNum" sz="quarter" idx="12"/>
          </p:nvPr>
        </p:nvSpPr>
        <p:spPr/>
        <p:txBody>
          <a:bodyPr/>
          <a:lstStyle/>
          <a:p>
            <a:fld id="{018BF65D-6ED2-4CD5-9A43-7F793B06593C}" type="slidenum">
              <a:rPr lang="ru-RU" smtClean="0"/>
              <a:t>27</a:t>
            </a:fld>
            <a:endParaRPr lang="ru-RU"/>
          </a:p>
        </p:txBody>
      </p:sp>
      <p:sp>
        <p:nvSpPr>
          <p:cNvPr id="4" name="Title 3">
            <a:extLst>
              <a:ext uri="{FF2B5EF4-FFF2-40B4-BE49-F238E27FC236}">
                <a16:creationId xmlns:a16="http://schemas.microsoft.com/office/drawing/2014/main" id="{6A01F9E2-1946-4F34-90A8-233D74FA33CF}"/>
              </a:ext>
            </a:extLst>
          </p:cNvPr>
          <p:cNvSpPr>
            <a:spLocks noGrp="1"/>
          </p:cNvSpPr>
          <p:nvPr>
            <p:ph type="title"/>
          </p:nvPr>
        </p:nvSpPr>
        <p:spPr/>
        <p:txBody>
          <a:bodyPr/>
          <a:lstStyle/>
          <a:p>
            <a:r>
              <a:rPr lang="ru-RU" dirty="0"/>
              <a:t>Выбор </a:t>
            </a:r>
            <a:r>
              <a:rPr lang="en-US" dirty="0"/>
              <a:t>MIPS</a:t>
            </a:r>
            <a:endParaRPr lang="ru-RU" dirty="0"/>
          </a:p>
        </p:txBody>
      </p:sp>
      <p:pic>
        <p:nvPicPr>
          <p:cNvPr id="5" name="Picture 4">
            <a:extLst>
              <a:ext uri="{FF2B5EF4-FFF2-40B4-BE49-F238E27FC236}">
                <a16:creationId xmlns:a16="http://schemas.microsoft.com/office/drawing/2014/main" id="{56215009-EF6D-431E-943E-588EA974F2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1811" y="3938423"/>
            <a:ext cx="3247338" cy="2832400"/>
          </a:xfrm>
          <a:prstGeom prst="rect">
            <a:avLst/>
          </a:prstGeom>
        </p:spPr>
      </p:pic>
    </p:spTree>
    <p:extLst>
      <p:ext uri="{BB962C8B-B14F-4D97-AF65-F5344CB8AC3E}">
        <p14:creationId xmlns:p14="http://schemas.microsoft.com/office/powerpoint/2010/main" val="30494917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3061473-2A9C-4436-89FA-E44CD23907CA}"/>
              </a:ext>
            </a:extLst>
          </p:cNvPr>
          <p:cNvSpPr>
            <a:spLocks noGrp="1"/>
          </p:cNvSpPr>
          <p:nvPr>
            <p:ph type="sldNum" sz="quarter" idx="12"/>
          </p:nvPr>
        </p:nvSpPr>
        <p:spPr/>
        <p:txBody>
          <a:bodyPr/>
          <a:lstStyle/>
          <a:p>
            <a:fld id="{018BF65D-6ED2-4CD5-9A43-7F793B06593C}" type="slidenum">
              <a:rPr lang="ru-RU" smtClean="0"/>
              <a:t>28</a:t>
            </a:fld>
            <a:endParaRPr lang="ru-RU"/>
          </a:p>
        </p:txBody>
      </p:sp>
      <p:sp>
        <p:nvSpPr>
          <p:cNvPr id="4" name="Title 3">
            <a:extLst>
              <a:ext uri="{FF2B5EF4-FFF2-40B4-BE49-F238E27FC236}">
                <a16:creationId xmlns:a16="http://schemas.microsoft.com/office/drawing/2014/main" id="{A8D9F164-9089-4941-9316-49E8EBB80D86}"/>
              </a:ext>
            </a:extLst>
          </p:cNvPr>
          <p:cNvSpPr>
            <a:spLocks noGrp="1"/>
          </p:cNvSpPr>
          <p:nvPr>
            <p:ph type="title"/>
          </p:nvPr>
        </p:nvSpPr>
        <p:spPr/>
        <p:txBody>
          <a:bodyPr>
            <a:noAutofit/>
          </a:bodyPr>
          <a:lstStyle/>
          <a:p>
            <a:r>
              <a:rPr lang="ru-RU" sz="3600" b="1" dirty="0">
                <a:latin typeface="+mn-lt"/>
              </a:rPr>
              <a:t>Диаграмма классов эмулятора ядра MIPS</a:t>
            </a:r>
            <a:endParaRPr lang="ru-RU" sz="3600" dirty="0"/>
          </a:p>
        </p:txBody>
      </p:sp>
      <p:pic>
        <p:nvPicPr>
          <p:cNvPr id="9" name="Picture 8">
            <a:extLst>
              <a:ext uri="{FF2B5EF4-FFF2-40B4-BE49-F238E27FC236}">
                <a16:creationId xmlns:a16="http://schemas.microsoft.com/office/drawing/2014/main" id="{3F0C9F0A-C36E-489D-976D-A065470CE2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782" y="1300295"/>
            <a:ext cx="11761569" cy="4934500"/>
          </a:xfrm>
          <a:prstGeom prst="rect">
            <a:avLst/>
          </a:prstGeom>
        </p:spPr>
      </p:pic>
    </p:spTree>
    <p:extLst>
      <p:ext uri="{BB962C8B-B14F-4D97-AF65-F5344CB8AC3E}">
        <p14:creationId xmlns:p14="http://schemas.microsoft.com/office/powerpoint/2010/main" val="29376702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7EF7B5-6EFB-4470-BCAA-5C499A8F2472}"/>
              </a:ext>
            </a:extLst>
          </p:cNvPr>
          <p:cNvSpPr>
            <a:spLocks noGrp="1"/>
          </p:cNvSpPr>
          <p:nvPr>
            <p:ph type="sldNum" sz="quarter" idx="12"/>
          </p:nvPr>
        </p:nvSpPr>
        <p:spPr/>
        <p:txBody>
          <a:bodyPr/>
          <a:lstStyle/>
          <a:p>
            <a:fld id="{018BF65D-6ED2-4CD5-9A43-7F793B06593C}" type="slidenum">
              <a:rPr lang="ru-RU" smtClean="0"/>
              <a:t>29</a:t>
            </a:fld>
            <a:endParaRPr lang="ru-RU"/>
          </a:p>
        </p:txBody>
      </p:sp>
      <p:sp>
        <p:nvSpPr>
          <p:cNvPr id="4" name="Title 3">
            <a:extLst>
              <a:ext uri="{FF2B5EF4-FFF2-40B4-BE49-F238E27FC236}">
                <a16:creationId xmlns:a16="http://schemas.microsoft.com/office/drawing/2014/main" id="{79552F10-0FB0-43B4-B455-1065A1F7C781}"/>
              </a:ext>
            </a:extLst>
          </p:cNvPr>
          <p:cNvSpPr>
            <a:spLocks noGrp="1"/>
          </p:cNvSpPr>
          <p:nvPr>
            <p:ph type="title"/>
          </p:nvPr>
        </p:nvSpPr>
        <p:spPr/>
        <p:txBody>
          <a:bodyPr>
            <a:noAutofit/>
          </a:bodyPr>
          <a:lstStyle/>
          <a:p>
            <a:r>
              <a:rPr lang="ru-RU" sz="3600" b="1" dirty="0">
                <a:latin typeface="+mn-lt"/>
              </a:rPr>
              <a:t>Диаграмма компонентов эмулятора ядра MIPS</a:t>
            </a:r>
            <a:endParaRPr lang="ru-RU" sz="3600" dirty="0"/>
          </a:p>
        </p:txBody>
      </p:sp>
      <p:pic>
        <p:nvPicPr>
          <p:cNvPr id="10" name="Content Placeholder 9">
            <a:extLst>
              <a:ext uri="{FF2B5EF4-FFF2-40B4-BE49-F238E27FC236}">
                <a16:creationId xmlns:a16="http://schemas.microsoft.com/office/drawing/2014/main" id="{BABCBA78-398F-4644-A2DE-DB6493DA50F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58162" y="996234"/>
            <a:ext cx="4675675" cy="5773681"/>
          </a:xfrm>
        </p:spPr>
      </p:pic>
    </p:spTree>
    <p:extLst>
      <p:ext uri="{BB962C8B-B14F-4D97-AF65-F5344CB8AC3E}">
        <p14:creationId xmlns:p14="http://schemas.microsoft.com/office/powerpoint/2010/main" val="2632466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D5615D14-A11B-429F-BA87-D3F511CD7671}"/>
              </a:ext>
            </a:extLst>
          </p:cNvPr>
          <p:cNvGraphicFramePr>
            <a:graphicFrameLocks noGrp="1"/>
          </p:cNvGraphicFramePr>
          <p:nvPr>
            <p:ph idx="1"/>
            <p:extLst>
              <p:ext uri="{D42A27DB-BD31-4B8C-83A1-F6EECF244321}">
                <p14:modId xmlns:p14="http://schemas.microsoft.com/office/powerpoint/2010/main" val="3436657991"/>
              </p:ext>
            </p:extLst>
          </p:nvPr>
        </p:nvGraphicFramePr>
        <p:xfrm>
          <a:off x="298827" y="1253328"/>
          <a:ext cx="5603210" cy="49998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D58FFF2D-BCDF-443E-89E4-9B64B2E5B938}"/>
              </a:ext>
            </a:extLst>
          </p:cNvPr>
          <p:cNvSpPr>
            <a:spLocks noGrp="1"/>
          </p:cNvSpPr>
          <p:nvPr>
            <p:ph type="sldNum" sz="quarter" idx="12"/>
          </p:nvPr>
        </p:nvSpPr>
        <p:spPr/>
        <p:txBody>
          <a:bodyPr/>
          <a:lstStyle/>
          <a:p>
            <a:fld id="{018BF65D-6ED2-4CD5-9A43-7F793B06593C}" type="slidenum">
              <a:rPr lang="ru-RU" smtClean="0"/>
              <a:t>3</a:t>
            </a:fld>
            <a:endParaRPr lang="ru-RU" dirty="0"/>
          </a:p>
        </p:txBody>
      </p:sp>
      <p:sp>
        <p:nvSpPr>
          <p:cNvPr id="4" name="Title 3">
            <a:extLst>
              <a:ext uri="{FF2B5EF4-FFF2-40B4-BE49-F238E27FC236}">
                <a16:creationId xmlns:a16="http://schemas.microsoft.com/office/drawing/2014/main" id="{2DB213FA-C0E9-47FB-848B-2A7A5E1B80AE}"/>
              </a:ext>
            </a:extLst>
          </p:cNvPr>
          <p:cNvSpPr>
            <a:spLocks noGrp="1"/>
          </p:cNvSpPr>
          <p:nvPr>
            <p:ph type="title"/>
          </p:nvPr>
        </p:nvSpPr>
        <p:spPr/>
        <p:txBody>
          <a:bodyPr/>
          <a:lstStyle/>
          <a:p>
            <a:r>
              <a:rPr lang="ru-RU" dirty="0"/>
              <a:t>Актуальность</a:t>
            </a:r>
          </a:p>
        </p:txBody>
      </p:sp>
      <p:pic>
        <p:nvPicPr>
          <p:cNvPr id="7" name="Picture 6">
            <a:extLst>
              <a:ext uri="{FF2B5EF4-FFF2-40B4-BE49-F238E27FC236}">
                <a16:creationId xmlns:a16="http://schemas.microsoft.com/office/drawing/2014/main" id="{A722E1E6-3317-40B4-A869-BBA8CE5EB0C5}"/>
              </a:ext>
            </a:extLst>
          </p:cNvPr>
          <p:cNvPicPr>
            <a:picLocks noChangeAspect="1"/>
          </p:cNvPicPr>
          <p:nvPr/>
        </p:nvPicPr>
        <p:blipFill rotWithShape="1">
          <a:blip r:embed="rId8">
            <a:extLst>
              <a:ext uri="{28A0092B-C50C-407E-A947-70E740481C1C}">
                <a14:useLocalDpi xmlns:a14="http://schemas.microsoft.com/office/drawing/2010/main" val="0"/>
              </a:ext>
            </a:extLst>
          </a:blip>
          <a:srcRect l="3238" r="3416"/>
          <a:stretch/>
        </p:blipFill>
        <p:spPr>
          <a:xfrm>
            <a:off x="6068983" y="1896533"/>
            <a:ext cx="5898387" cy="3713451"/>
          </a:xfrm>
          <a:prstGeom prst="rect">
            <a:avLst/>
          </a:prstGeom>
        </p:spPr>
      </p:pic>
    </p:spTree>
    <p:extLst>
      <p:ext uri="{BB962C8B-B14F-4D97-AF65-F5344CB8AC3E}">
        <p14:creationId xmlns:p14="http://schemas.microsoft.com/office/powerpoint/2010/main" val="28321990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7EF7B5-6EFB-4470-BCAA-5C499A8F2472}"/>
              </a:ext>
            </a:extLst>
          </p:cNvPr>
          <p:cNvSpPr>
            <a:spLocks noGrp="1"/>
          </p:cNvSpPr>
          <p:nvPr>
            <p:ph type="sldNum" sz="quarter" idx="12"/>
          </p:nvPr>
        </p:nvSpPr>
        <p:spPr/>
        <p:txBody>
          <a:bodyPr/>
          <a:lstStyle/>
          <a:p>
            <a:fld id="{018BF65D-6ED2-4CD5-9A43-7F793B06593C}" type="slidenum">
              <a:rPr lang="ru-RU" smtClean="0"/>
              <a:t>30</a:t>
            </a:fld>
            <a:endParaRPr lang="ru-RU"/>
          </a:p>
        </p:txBody>
      </p:sp>
      <p:sp>
        <p:nvSpPr>
          <p:cNvPr id="4" name="Title 3">
            <a:extLst>
              <a:ext uri="{FF2B5EF4-FFF2-40B4-BE49-F238E27FC236}">
                <a16:creationId xmlns:a16="http://schemas.microsoft.com/office/drawing/2014/main" id="{79552F10-0FB0-43B4-B455-1065A1F7C781}"/>
              </a:ext>
            </a:extLst>
          </p:cNvPr>
          <p:cNvSpPr>
            <a:spLocks noGrp="1"/>
          </p:cNvSpPr>
          <p:nvPr>
            <p:ph type="title"/>
          </p:nvPr>
        </p:nvSpPr>
        <p:spPr/>
        <p:txBody>
          <a:bodyPr>
            <a:noAutofit/>
          </a:bodyPr>
          <a:lstStyle/>
          <a:p>
            <a:r>
              <a:rPr lang="ru-RU" sz="3600" b="1" dirty="0">
                <a:latin typeface="+mn-lt"/>
              </a:rPr>
              <a:t>Диаграмма </a:t>
            </a:r>
            <a:r>
              <a:rPr lang="ru-RU" sz="3600" dirty="0"/>
              <a:t>деятельности</a:t>
            </a:r>
            <a:r>
              <a:rPr lang="ru-RU" sz="3600" b="1" dirty="0">
                <a:latin typeface="+mn-lt"/>
              </a:rPr>
              <a:t> эмулятора ядра MIPS</a:t>
            </a:r>
            <a:endParaRPr lang="ru-RU" sz="3600" dirty="0"/>
          </a:p>
        </p:txBody>
      </p:sp>
      <p:pic>
        <p:nvPicPr>
          <p:cNvPr id="7" name="Content Placeholder 6">
            <a:extLst>
              <a:ext uri="{FF2B5EF4-FFF2-40B4-BE49-F238E27FC236}">
                <a16:creationId xmlns:a16="http://schemas.microsoft.com/office/drawing/2014/main" id="{1036EEC8-855F-4707-A6EB-90C51287925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63644" y="993265"/>
            <a:ext cx="7264712" cy="5760504"/>
          </a:xfrm>
        </p:spPr>
      </p:pic>
    </p:spTree>
    <p:extLst>
      <p:ext uri="{BB962C8B-B14F-4D97-AF65-F5344CB8AC3E}">
        <p14:creationId xmlns:p14="http://schemas.microsoft.com/office/powerpoint/2010/main" val="10508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274600-FBE9-4B35-905A-2581D396E531}"/>
              </a:ext>
            </a:extLst>
          </p:cNvPr>
          <p:cNvSpPr>
            <a:spLocks noGrp="1"/>
          </p:cNvSpPr>
          <p:nvPr>
            <p:ph type="sldNum" sz="quarter" idx="12"/>
          </p:nvPr>
        </p:nvSpPr>
        <p:spPr/>
        <p:txBody>
          <a:bodyPr/>
          <a:lstStyle/>
          <a:p>
            <a:fld id="{018BF65D-6ED2-4CD5-9A43-7F793B06593C}" type="slidenum">
              <a:rPr lang="ru-RU" smtClean="0"/>
              <a:t>4</a:t>
            </a:fld>
            <a:endParaRPr lang="ru-RU" dirty="0"/>
          </a:p>
        </p:txBody>
      </p:sp>
      <p:sp>
        <p:nvSpPr>
          <p:cNvPr id="4" name="Title 3">
            <a:extLst>
              <a:ext uri="{FF2B5EF4-FFF2-40B4-BE49-F238E27FC236}">
                <a16:creationId xmlns:a16="http://schemas.microsoft.com/office/drawing/2014/main" id="{FF34D143-510B-4E6A-B973-5C83D404C70E}"/>
              </a:ext>
            </a:extLst>
          </p:cNvPr>
          <p:cNvSpPr>
            <a:spLocks noGrp="1"/>
          </p:cNvSpPr>
          <p:nvPr>
            <p:ph type="title"/>
          </p:nvPr>
        </p:nvSpPr>
        <p:spPr/>
        <p:txBody>
          <a:bodyPr/>
          <a:lstStyle/>
          <a:p>
            <a:r>
              <a:rPr lang="ru-RU" dirty="0"/>
              <a:t>Существующие решения эмуляции</a:t>
            </a:r>
          </a:p>
        </p:txBody>
      </p:sp>
      <p:sp>
        <p:nvSpPr>
          <p:cNvPr id="6" name="Content Placeholder 5">
            <a:extLst>
              <a:ext uri="{FF2B5EF4-FFF2-40B4-BE49-F238E27FC236}">
                <a16:creationId xmlns:a16="http://schemas.microsoft.com/office/drawing/2014/main" id="{BB7995B6-BAE7-4345-908B-1DCAA708C1B6}"/>
              </a:ext>
            </a:extLst>
          </p:cNvPr>
          <p:cNvSpPr>
            <a:spLocks noGrp="1"/>
          </p:cNvSpPr>
          <p:nvPr>
            <p:ph idx="1"/>
          </p:nvPr>
        </p:nvSpPr>
        <p:spPr>
          <a:xfrm>
            <a:off x="229969" y="1120708"/>
            <a:ext cx="6842776" cy="5561294"/>
          </a:xfrm>
        </p:spPr>
        <p:txBody>
          <a:bodyPr>
            <a:noAutofit/>
          </a:bodyPr>
          <a:lstStyle/>
          <a:p>
            <a:pPr marL="457200" lvl="1" indent="0">
              <a:lnSpc>
                <a:spcPct val="100000"/>
              </a:lnSpc>
              <a:spcBef>
                <a:spcPts val="0"/>
              </a:spcBef>
              <a:buNone/>
            </a:pPr>
            <a:r>
              <a:rPr lang="ru-RU" sz="1900" b="1" dirty="0"/>
              <a:t>1. </a:t>
            </a:r>
            <a:r>
              <a:rPr lang="en-US" sz="1900" b="1" dirty="0" err="1"/>
              <a:t>Qemu</a:t>
            </a:r>
            <a:endParaRPr lang="en-US" sz="1900" b="1" dirty="0"/>
          </a:p>
          <a:p>
            <a:pPr marL="457200" lvl="1" indent="0">
              <a:lnSpc>
                <a:spcPct val="100000"/>
              </a:lnSpc>
              <a:spcBef>
                <a:spcPts val="0"/>
              </a:spcBef>
              <a:buNone/>
            </a:pPr>
            <a:r>
              <a:rPr lang="ru-RU" sz="1900" b="1" dirty="0"/>
              <a:t>2. </a:t>
            </a:r>
            <a:r>
              <a:rPr lang="en-US" sz="1900" b="1" dirty="0"/>
              <a:t>Unicorn</a:t>
            </a:r>
            <a:r>
              <a:rPr lang="ru-RU" sz="1900" b="1" dirty="0"/>
              <a:t> </a:t>
            </a:r>
            <a:r>
              <a:rPr lang="en-US" sz="1900" b="1" dirty="0"/>
              <a:t>Engine</a:t>
            </a:r>
            <a:endParaRPr lang="ru-RU" sz="1900" b="1" dirty="0"/>
          </a:p>
          <a:p>
            <a:pPr marL="0" indent="0" algn="just">
              <a:lnSpc>
                <a:spcPct val="100000"/>
              </a:lnSpc>
              <a:spcBef>
                <a:spcPts val="0"/>
              </a:spcBef>
              <a:buNone/>
            </a:pPr>
            <a:r>
              <a:rPr lang="ru-RU" sz="1900" dirty="0">
                <a:solidFill>
                  <a:schemeClr val="accent1"/>
                </a:solidFill>
              </a:rPr>
              <a:t>Основное назначение:</a:t>
            </a:r>
            <a:r>
              <a:rPr lang="ru-RU" sz="1900" dirty="0"/>
              <a:t> эмуляция ПО пользовательского пространства,</a:t>
            </a:r>
            <a:r>
              <a:rPr lang="en-US" sz="1900" dirty="0"/>
              <a:t> </a:t>
            </a:r>
            <a:r>
              <a:rPr lang="ru-RU" sz="1900" dirty="0"/>
              <a:t>аппаратного обеспечения различных архитектур и работа в качестве гипервизора.</a:t>
            </a:r>
          </a:p>
          <a:p>
            <a:pPr marL="0" indent="0" algn="just">
              <a:lnSpc>
                <a:spcPct val="100000"/>
              </a:lnSpc>
              <a:spcBef>
                <a:spcPts val="0"/>
              </a:spcBef>
              <a:buNone/>
            </a:pPr>
            <a:r>
              <a:rPr lang="ru-RU" sz="1900" dirty="0">
                <a:solidFill>
                  <a:srgbClr val="C00000"/>
                </a:solidFill>
              </a:rPr>
              <a:t>Ограничения на применение: </a:t>
            </a:r>
            <a:r>
              <a:rPr lang="ru-RU" sz="1900" dirty="0"/>
              <a:t>для использования требуется высокая квалификация специалиста и высокие трудозатраты, т.к. разработаны с использованием средства разработки ПО Си</a:t>
            </a:r>
            <a:r>
              <a:rPr lang="en-US" sz="1900" dirty="0"/>
              <a:t>.</a:t>
            </a:r>
          </a:p>
          <a:p>
            <a:pPr marL="457200" lvl="1" indent="0">
              <a:lnSpc>
                <a:spcPct val="100000"/>
              </a:lnSpc>
              <a:spcBef>
                <a:spcPts val="0"/>
              </a:spcBef>
              <a:buNone/>
            </a:pPr>
            <a:r>
              <a:rPr lang="ru-RU" sz="1900" b="1" dirty="0"/>
              <a:t>3. </a:t>
            </a:r>
            <a:r>
              <a:rPr lang="en-US" sz="1900" b="1" dirty="0" err="1"/>
              <a:t>Kopycat</a:t>
            </a:r>
            <a:endParaRPr lang="ru-RU" sz="1900" b="1" dirty="0"/>
          </a:p>
          <a:p>
            <a:pPr marL="0" indent="0">
              <a:lnSpc>
                <a:spcPct val="100000"/>
              </a:lnSpc>
              <a:spcBef>
                <a:spcPts val="0"/>
              </a:spcBef>
              <a:buNone/>
            </a:pPr>
            <a:r>
              <a:rPr lang="ru-RU" sz="1900" dirty="0">
                <a:solidFill>
                  <a:schemeClr val="accent1"/>
                </a:solidFill>
              </a:rPr>
              <a:t>Основное назначение:</a:t>
            </a:r>
            <a:r>
              <a:rPr lang="ru-RU" sz="1900" dirty="0"/>
              <a:t> эмуляция ПО пользовательского пространства,</a:t>
            </a:r>
            <a:r>
              <a:rPr lang="en-US" sz="1900" dirty="0"/>
              <a:t> </a:t>
            </a:r>
            <a:r>
              <a:rPr lang="ru-RU" sz="1900" dirty="0"/>
              <a:t>аппаратного обеспечения различных архитектур.</a:t>
            </a:r>
          </a:p>
          <a:p>
            <a:pPr marL="0" indent="0">
              <a:lnSpc>
                <a:spcPct val="100000"/>
              </a:lnSpc>
              <a:spcBef>
                <a:spcPts val="0"/>
              </a:spcBef>
              <a:buNone/>
            </a:pPr>
            <a:r>
              <a:rPr lang="ru-RU" sz="1900" dirty="0">
                <a:solidFill>
                  <a:srgbClr val="C00000"/>
                </a:solidFill>
              </a:rPr>
              <a:t>Ограничения на применение: </a:t>
            </a:r>
            <a:r>
              <a:rPr lang="ru-RU" sz="1900" dirty="0"/>
              <a:t>малое быстродействие в связи с особенностями средства разработки ПО </a:t>
            </a:r>
            <a:r>
              <a:rPr lang="en-US" sz="1900" dirty="0"/>
              <a:t>Kotlin</a:t>
            </a:r>
            <a:r>
              <a:rPr lang="ru-RU" sz="1900" dirty="0"/>
              <a:t> (</a:t>
            </a:r>
            <a:r>
              <a:rPr lang="en-US" sz="1900" dirty="0"/>
              <a:t>Java</a:t>
            </a:r>
            <a:r>
              <a:rPr lang="ru-RU" sz="1900" dirty="0"/>
              <a:t>).</a:t>
            </a:r>
            <a:endParaRPr lang="en-US" sz="1900" dirty="0"/>
          </a:p>
          <a:p>
            <a:pPr marL="457200" lvl="1" indent="0">
              <a:lnSpc>
                <a:spcPct val="100000"/>
              </a:lnSpc>
              <a:spcBef>
                <a:spcPts val="0"/>
              </a:spcBef>
              <a:buNone/>
            </a:pPr>
            <a:r>
              <a:rPr lang="ru-RU" sz="1900" b="1" dirty="0"/>
              <a:t>4. </a:t>
            </a:r>
            <a:r>
              <a:rPr lang="en-US" sz="1900" b="1" dirty="0"/>
              <a:t>MARS</a:t>
            </a:r>
          </a:p>
          <a:p>
            <a:pPr marL="457200" lvl="1" indent="0">
              <a:lnSpc>
                <a:spcPct val="100000"/>
              </a:lnSpc>
              <a:spcBef>
                <a:spcPts val="0"/>
              </a:spcBef>
              <a:buNone/>
            </a:pPr>
            <a:r>
              <a:rPr lang="ru-RU" sz="1900" b="1" dirty="0"/>
              <a:t>5. </a:t>
            </a:r>
            <a:r>
              <a:rPr lang="en-US" sz="1900" b="1" dirty="0"/>
              <a:t>SPIM</a:t>
            </a:r>
            <a:endParaRPr lang="ru-RU" sz="1900" b="1" dirty="0"/>
          </a:p>
          <a:p>
            <a:pPr marL="0" indent="0" algn="just">
              <a:lnSpc>
                <a:spcPct val="100000"/>
              </a:lnSpc>
              <a:spcBef>
                <a:spcPts val="0"/>
              </a:spcBef>
              <a:buNone/>
            </a:pPr>
            <a:r>
              <a:rPr lang="ru-RU" sz="1900" dirty="0">
                <a:solidFill>
                  <a:schemeClr val="accent1"/>
                </a:solidFill>
              </a:rPr>
              <a:t>Основное назначение:</a:t>
            </a:r>
            <a:r>
              <a:rPr lang="ru-RU" sz="1900" dirty="0"/>
              <a:t> применение в образовательных целях изучения системы команд и архитектуры </a:t>
            </a:r>
            <a:r>
              <a:rPr lang="en-US" sz="1900" dirty="0"/>
              <a:t>MIPS</a:t>
            </a:r>
            <a:endParaRPr lang="ru-RU" sz="1900" dirty="0"/>
          </a:p>
          <a:p>
            <a:pPr marL="0" indent="0">
              <a:lnSpc>
                <a:spcPct val="100000"/>
              </a:lnSpc>
              <a:spcBef>
                <a:spcPts val="0"/>
              </a:spcBef>
              <a:buNone/>
            </a:pPr>
            <a:r>
              <a:rPr lang="ru-RU" sz="1900" dirty="0">
                <a:solidFill>
                  <a:srgbClr val="C00000"/>
                </a:solidFill>
              </a:rPr>
              <a:t>Ограничения на применение:</a:t>
            </a:r>
            <a:r>
              <a:rPr lang="en-US" sz="1900" dirty="0">
                <a:solidFill>
                  <a:srgbClr val="C00000"/>
                </a:solidFill>
              </a:rPr>
              <a:t> </a:t>
            </a:r>
            <a:r>
              <a:rPr lang="ru-RU" sz="1900" dirty="0"/>
              <a:t>одна архитектура, отсутствие возможности эмуляции внешнего аппаратного обеспечения</a:t>
            </a:r>
            <a:endParaRPr lang="en-US" sz="1900" dirty="0"/>
          </a:p>
          <a:p>
            <a:pPr marL="0" indent="0">
              <a:lnSpc>
                <a:spcPct val="100000"/>
              </a:lnSpc>
              <a:spcBef>
                <a:spcPts val="0"/>
              </a:spcBef>
              <a:buNone/>
            </a:pPr>
            <a:endParaRPr lang="ru-RU" sz="1900" dirty="0"/>
          </a:p>
          <a:p>
            <a:pPr marL="0" indent="0">
              <a:buNone/>
            </a:pPr>
            <a:endParaRPr lang="ru-RU" sz="1900" dirty="0"/>
          </a:p>
        </p:txBody>
      </p:sp>
      <p:sp>
        <p:nvSpPr>
          <p:cNvPr id="7" name="TextBox 6">
            <a:extLst>
              <a:ext uri="{FF2B5EF4-FFF2-40B4-BE49-F238E27FC236}">
                <a16:creationId xmlns:a16="http://schemas.microsoft.com/office/drawing/2014/main" id="{C34B1594-982F-4552-BA92-172FA503D71E}"/>
              </a:ext>
            </a:extLst>
          </p:cNvPr>
          <p:cNvSpPr txBox="1"/>
          <p:nvPr/>
        </p:nvSpPr>
        <p:spPr>
          <a:xfrm>
            <a:off x="7412185" y="3140271"/>
            <a:ext cx="4584166" cy="1400383"/>
          </a:xfrm>
          <a:prstGeom prst="rect">
            <a:avLst/>
          </a:prstGeom>
          <a:noFill/>
        </p:spPr>
        <p:txBody>
          <a:bodyPr wrap="square" rtlCol="0">
            <a:spAutoFit/>
          </a:bodyPr>
          <a:lstStyle/>
          <a:p>
            <a:pPr algn="just"/>
            <a:r>
              <a:rPr lang="ru-RU" sz="1700" i="1" dirty="0"/>
              <a:t>Эмулятору необходимо быстродействие в связи с наличием временных затрат на трансляцию процессорных инструкций эмулируемой архитектуры в инструкции целевой системы</a:t>
            </a:r>
          </a:p>
        </p:txBody>
      </p:sp>
      <p:sp>
        <p:nvSpPr>
          <p:cNvPr id="8" name="TextBox 7">
            <a:extLst>
              <a:ext uri="{FF2B5EF4-FFF2-40B4-BE49-F238E27FC236}">
                <a16:creationId xmlns:a16="http://schemas.microsoft.com/office/drawing/2014/main" id="{C05D33D8-A41F-458F-9125-63AA8F41FF4D}"/>
              </a:ext>
            </a:extLst>
          </p:cNvPr>
          <p:cNvSpPr txBox="1"/>
          <p:nvPr/>
        </p:nvSpPr>
        <p:spPr>
          <a:xfrm>
            <a:off x="7412185" y="1384751"/>
            <a:ext cx="4584166" cy="1400383"/>
          </a:xfrm>
          <a:prstGeom prst="rect">
            <a:avLst/>
          </a:prstGeom>
          <a:noFill/>
        </p:spPr>
        <p:txBody>
          <a:bodyPr wrap="square" rtlCol="0">
            <a:spAutoFit/>
          </a:bodyPr>
          <a:lstStyle/>
          <a:p>
            <a:pPr algn="just"/>
            <a:r>
              <a:rPr lang="ru-RU" sz="1700" i="1" dirty="0"/>
              <a:t>Трудозатраты</a:t>
            </a:r>
            <a:r>
              <a:rPr lang="en-US" sz="1700" i="1" dirty="0"/>
              <a:t> </a:t>
            </a:r>
            <a:r>
              <a:rPr lang="ru-RU" sz="1700" i="1" dirty="0"/>
              <a:t>разработчика на реализацию составляющих эмулируемой системы должны быть минимизированы в связи с постоянной потребностью в эмуляции новых вычислительных систем</a:t>
            </a:r>
          </a:p>
        </p:txBody>
      </p:sp>
      <p:cxnSp>
        <p:nvCxnSpPr>
          <p:cNvPr id="9" name="Straight Connector 8">
            <a:extLst>
              <a:ext uri="{FF2B5EF4-FFF2-40B4-BE49-F238E27FC236}">
                <a16:creationId xmlns:a16="http://schemas.microsoft.com/office/drawing/2014/main" id="{6C960449-A6C2-4A17-B00E-E9A27C08CE5B}"/>
              </a:ext>
            </a:extLst>
          </p:cNvPr>
          <p:cNvCxnSpPr>
            <a:cxnSpLocks/>
          </p:cNvCxnSpPr>
          <p:nvPr/>
        </p:nvCxnSpPr>
        <p:spPr>
          <a:xfrm flipV="1">
            <a:off x="7412185" y="1384898"/>
            <a:ext cx="0" cy="1400236"/>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F158B231-453C-494C-A492-3A860476F291}"/>
              </a:ext>
            </a:extLst>
          </p:cNvPr>
          <p:cNvCxnSpPr/>
          <p:nvPr/>
        </p:nvCxnSpPr>
        <p:spPr>
          <a:xfrm>
            <a:off x="7412185" y="1384897"/>
            <a:ext cx="605397" cy="0"/>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D2A4774B-BD62-4FDD-B3F2-52567CAAD573}"/>
              </a:ext>
            </a:extLst>
          </p:cNvPr>
          <p:cNvCxnSpPr/>
          <p:nvPr/>
        </p:nvCxnSpPr>
        <p:spPr>
          <a:xfrm>
            <a:off x="7412184" y="2786395"/>
            <a:ext cx="605397" cy="0"/>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F1AE4EE0-B2A7-483E-8B62-21D4DA077B97}"/>
              </a:ext>
            </a:extLst>
          </p:cNvPr>
          <p:cNvCxnSpPr>
            <a:cxnSpLocks/>
            <a:stCxn id="8" idx="1"/>
          </p:cNvCxnSpPr>
          <p:nvPr/>
        </p:nvCxnSpPr>
        <p:spPr>
          <a:xfrm flipH="1">
            <a:off x="7041572" y="2084943"/>
            <a:ext cx="370613"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6CA081D5-F457-451C-91F3-3A62789B07EC}"/>
              </a:ext>
            </a:extLst>
          </p:cNvPr>
          <p:cNvCxnSpPr>
            <a:cxnSpLocks/>
          </p:cNvCxnSpPr>
          <p:nvPr/>
        </p:nvCxnSpPr>
        <p:spPr>
          <a:xfrm flipV="1">
            <a:off x="7412182" y="3140271"/>
            <a:ext cx="3" cy="1400383"/>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75D939D8-F15C-4DA1-A112-A2BA48EFF63F}"/>
              </a:ext>
            </a:extLst>
          </p:cNvPr>
          <p:cNvCxnSpPr/>
          <p:nvPr/>
        </p:nvCxnSpPr>
        <p:spPr>
          <a:xfrm>
            <a:off x="7412184" y="3140271"/>
            <a:ext cx="605397" cy="0"/>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B0F5DD85-4118-41E2-ACBD-773D66D4618C}"/>
              </a:ext>
            </a:extLst>
          </p:cNvPr>
          <p:cNvCxnSpPr/>
          <p:nvPr/>
        </p:nvCxnSpPr>
        <p:spPr>
          <a:xfrm>
            <a:off x="7412183" y="4540654"/>
            <a:ext cx="605397" cy="0"/>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226E6D6F-6E0E-461B-B94A-AFAE3A9C0EED}"/>
              </a:ext>
            </a:extLst>
          </p:cNvPr>
          <p:cNvCxnSpPr>
            <a:cxnSpLocks/>
          </p:cNvCxnSpPr>
          <p:nvPr/>
        </p:nvCxnSpPr>
        <p:spPr>
          <a:xfrm flipH="1">
            <a:off x="7010396" y="3840462"/>
            <a:ext cx="40178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0" name="TextBox 29">
            <a:extLst>
              <a:ext uri="{FF2B5EF4-FFF2-40B4-BE49-F238E27FC236}">
                <a16:creationId xmlns:a16="http://schemas.microsoft.com/office/drawing/2014/main" id="{678635D6-D04F-4D00-81F4-5425F6B22387}"/>
              </a:ext>
            </a:extLst>
          </p:cNvPr>
          <p:cNvSpPr txBox="1"/>
          <p:nvPr/>
        </p:nvSpPr>
        <p:spPr>
          <a:xfrm>
            <a:off x="7412182" y="4717557"/>
            <a:ext cx="4519160" cy="1754326"/>
          </a:xfrm>
          <a:prstGeom prst="rect">
            <a:avLst/>
          </a:prstGeom>
          <a:noFill/>
        </p:spPr>
        <p:txBody>
          <a:bodyPr wrap="square" rtlCol="0">
            <a:spAutoFit/>
          </a:bodyPr>
          <a:lstStyle/>
          <a:p>
            <a:pPr algn="just"/>
            <a:r>
              <a:rPr lang="ru-RU" b="1" dirty="0"/>
              <a:t>Применяемые в существующих решениях средства проектирования ПО </a:t>
            </a:r>
            <a:r>
              <a:rPr lang="ru-RU" b="1" u="sng" dirty="0"/>
              <a:t>не позволяют </a:t>
            </a:r>
            <a:r>
              <a:rPr lang="ru-RU" b="1" dirty="0"/>
              <a:t>добиться </a:t>
            </a:r>
            <a:r>
              <a:rPr lang="ru-RU" b="1" u="sng" dirty="0"/>
              <a:t>высокого быстродействия </a:t>
            </a:r>
            <a:r>
              <a:rPr lang="ru-RU" b="1" dirty="0"/>
              <a:t>эмуляции и </a:t>
            </a:r>
            <a:r>
              <a:rPr lang="ru-RU" b="1" u="sng" dirty="0"/>
              <a:t>низких трудозатрат</a:t>
            </a:r>
            <a:r>
              <a:rPr lang="ru-RU" b="1" dirty="0"/>
              <a:t> на реализацию составляющих эмулируемой системы</a:t>
            </a:r>
          </a:p>
        </p:txBody>
      </p:sp>
    </p:spTree>
    <p:extLst>
      <p:ext uri="{BB962C8B-B14F-4D97-AF65-F5344CB8AC3E}">
        <p14:creationId xmlns:p14="http://schemas.microsoft.com/office/powerpoint/2010/main" val="2248054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8E16FF5-E012-429F-B161-479DFF340864}"/>
              </a:ext>
            </a:extLst>
          </p:cNvPr>
          <p:cNvPicPr>
            <a:picLocks noChangeAspect="1"/>
          </p:cNvPicPr>
          <p:nvPr/>
        </p:nvPicPr>
        <p:blipFill rotWithShape="1">
          <a:blip r:embed="rId3">
            <a:extLst>
              <a:ext uri="{28A0092B-C50C-407E-A947-70E740481C1C}">
                <a14:useLocalDpi xmlns:a14="http://schemas.microsoft.com/office/drawing/2010/main" val="0"/>
              </a:ext>
            </a:extLst>
          </a:blip>
          <a:srcRect r="1396"/>
          <a:stretch/>
        </p:blipFill>
        <p:spPr>
          <a:xfrm>
            <a:off x="224000" y="3483620"/>
            <a:ext cx="8269261" cy="3216155"/>
          </a:xfrm>
          <a:prstGeom prst="rect">
            <a:avLst/>
          </a:prstGeom>
        </p:spPr>
      </p:pic>
      <p:pic>
        <p:nvPicPr>
          <p:cNvPr id="11" name="Picture 10">
            <a:extLst>
              <a:ext uri="{FF2B5EF4-FFF2-40B4-BE49-F238E27FC236}">
                <a16:creationId xmlns:a16="http://schemas.microsoft.com/office/drawing/2014/main" id="{685DD6A1-16E4-4124-AF64-CE61CAF7C9E5}"/>
              </a:ext>
            </a:extLst>
          </p:cNvPr>
          <p:cNvPicPr>
            <a:picLocks noChangeAspect="1"/>
          </p:cNvPicPr>
          <p:nvPr/>
        </p:nvPicPr>
        <p:blipFill rotWithShape="1">
          <a:blip r:embed="rId4">
            <a:extLst>
              <a:ext uri="{28A0092B-C50C-407E-A947-70E740481C1C}">
                <a14:useLocalDpi xmlns:a14="http://schemas.microsoft.com/office/drawing/2010/main" val="0"/>
              </a:ext>
            </a:extLst>
          </a:blip>
          <a:srcRect l="6258" t="3169" r="844" b="3953"/>
          <a:stretch/>
        </p:blipFill>
        <p:spPr>
          <a:xfrm>
            <a:off x="224000" y="949364"/>
            <a:ext cx="8111445" cy="2534257"/>
          </a:xfrm>
          <a:prstGeom prst="rect">
            <a:avLst/>
          </a:prstGeom>
        </p:spPr>
      </p:pic>
      <p:sp>
        <p:nvSpPr>
          <p:cNvPr id="3" name="Slide Number Placeholder 2">
            <a:extLst>
              <a:ext uri="{FF2B5EF4-FFF2-40B4-BE49-F238E27FC236}">
                <a16:creationId xmlns:a16="http://schemas.microsoft.com/office/drawing/2014/main" id="{14022825-6FA5-47DC-AAED-096D0B9F4A64}"/>
              </a:ext>
            </a:extLst>
          </p:cNvPr>
          <p:cNvSpPr>
            <a:spLocks noGrp="1"/>
          </p:cNvSpPr>
          <p:nvPr>
            <p:ph type="sldNum" sz="quarter" idx="12"/>
          </p:nvPr>
        </p:nvSpPr>
        <p:spPr/>
        <p:txBody>
          <a:bodyPr/>
          <a:lstStyle/>
          <a:p>
            <a:fld id="{018BF65D-6ED2-4CD5-9A43-7F793B06593C}" type="slidenum">
              <a:rPr lang="ru-RU" smtClean="0"/>
              <a:t>5</a:t>
            </a:fld>
            <a:endParaRPr lang="ru-RU"/>
          </a:p>
        </p:txBody>
      </p:sp>
      <p:sp>
        <p:nvSpPr>
          <p:cNvPr id="4" name="Title 3">
            <a:extLst>
              <a:ext uri="{FF2B5EF4-FFF2-40B4-BE49-F238E27FC236}">
                <a16:creationId xmlns:a16="http://schemas.microsoft.com/office/drawing/2014/main" id="{FE0AD54A-F819-48F2-B2BA-16450DC992A0}"/>
              </a:ext>
            </a:extLst>
          </p:cNvPr>
          <p:cNvSpPr>
            <a:spLocks noGrp="1"/>
          </p:cNvSpPr>
          <p:nvPr>
            <p:ph type="title"/>
          </p:nvPr>
        </p:nvSpPr>
        <p:spPr/>
        <p:txBody>
          <a:bodyPr>
            <a:normAutofit/>
          </a:bodyPr>
          <a:lstStyle/>
          <a:p>
            <a:r>
              <a:rPr lang="ru-RU" b="1" dirty="0">
                <a:latin typeface="+mn-lt"/>
              </a:rPr>
              <a:t>Обзор средств </a:t>
            </a:r>
            <a:r>
              <a:rPr lang="ru-RU" dirty="0"/>
              <a:t>проектирования</a:t>
            </a:r>
            <a:r>
              <a:rPr lang="ru-RU" b="1" dirty="0">
                <a:latin typeface="+mn-lt"/>
              </a:rPr>
              <a:t> ПО</a:t>
            </a:r>
            <a:endParaRPr lang="ru-RU" dirty="0"/>
          </a:p>
        </p:txBody>
      </p:sp>
      <p:sp>
        <p:nvSpPr>
          <p:cNvPr id="5" name="TextBox 4">
            <a:extLst>
              <a:ext uri="{FF2B5EF4-FFF2-40B4-BE49-F238E27FC236}">
                <a16:creationId xmlns:a16="http://schemas.microsoft.com/office/drawing/2014/main" id="{74834BAA-91E7-41B2-BFC0-FF0E591C2DBC}"/>
              </a:ext>
            </a:extLst>
          </p:cNvPr>
          <p:cNvSpPr txBox="1"/>
          <p:nvPr/>
        </p:nvSpPr>
        <p:spPr>
          <a:xfrm>
            <a:off x="8679179" y="4457723"/>
            <a:ext cx="3104669" cy="1631216"/>
          </a:xfrm>
          <a:prstGeom prst="rect">
            <a:avLst/>
          </a:prstGeom>
          <a:noFill/>
          <a:ln w="12700">
            <a:solidFill>
              <a:schemeClr val="tx1"/>
            </a:solidFill>
            <a:prstDash val="lgDash"/>
          </a:ln>
        </p:spPr>
        <p:txBody>
          <a:bodyPr wrap="square" rtlCol="0">
            <a:spAutoFit/>
          </a:bodyPr>
          <a:lstStyle/>
          <a:p>
            <a:pPr algn="just"/>
            <a:r>
              <a:rPr lang="ru-RU" sz="2000" i="1" dirty="0"/>
              <a:t>Например, набирающие популярность средства разработки</a:t>
            </a:r>
            <a:r>
              <a:rPr lang="en-US" sz="2000" i="1" dirty="0"/>
              <a:t> </a:t>
            </a:r>
            <a:r>
              <a:rPr lang="ru-RU" sz="2000" i="1" dirty="0"/>
              <a:t>ПО как </a:t>
            </a:r>
            <a:r>
              <a:rPr lang="en-US" sz="2000" b="1" i="1" dirty="0">
                <a:solidFill>
                  <a:schemeClr val="accent1"/>
                </a:solidFill>
              </a:rPr>
              <a:t>Rust</a:t>
            </a:r>
            <a:r>
              <a:rPr lang="en-US" sz="2000" i="1" dirty="0"/>
              <a:t> </a:t>
            </a:r>
            <a:r>
              <a:rPr lang="ru-RU" sz="2000" i="1" dirty="0"/>
              <a:t>активно интегрируются в ядро </a:t>
            </a:r>
            <a:r>
              <a:rPr lang="ru-RU" sz="2000" b="1" i="1" dirty="0"/>
              <a:t>ОС</a:t>
            </a:r>
            <a:r>
              <a:rPr lang="ru-RU" sz="2000" i="1" dirty="0"/>
              <a:t> </a:t>
            </a:r>
            <a:r>
              <a:rPr lang="en-US" sz="2000" b="1" i="1" dirty="0"/>
              <a:t>Linux</a:t>
            </a:r>
            <a:endParaRPr lang="ru-RU" sz="2000" b="1" i="1" dirty="0"/>
          </a:p>
        </p:txBody>
      </p:sp>
      <p:sp>
        <p:nvSpPr>
          <p:cNvPr id="6" name="TextBox 5">
            <a:extLst>
              <a:ext uri="{FF2B5EF4-FFF2-40B4-BE49-F238E27FC236}">
                <a16:creationId xmlns:a16="http://schemas.microsoft.com/office/drawing/2014/main" id="{A639BC1A-A792-48B3-80F7-C30E86DB5BC8}"/>
              </a:ext>
            </a:extLst>
          </p:cNvPr>
          <p:cNvSpPr txBox="1"/>
          <p:nvPr/>
        </p:nvSpPr>
        <p:spPr>
          <a:xfrm>
            <a:off x="8542019" y="1507600"/>
            <a:ext cx="3378990" cy="2554545"/>
          </a:xfrm>
          <a:prstGeom prst="rect">
            <a:avLst/>
          </a:prstGeom>
          <a:noFill/>
        </p:spPr>
        <p:txBody>
          <a:bodyPr wrap="square" rtlCol="0">
            <a:spAutoFit/>
          </a:bodyPr>
          <a:lstStyle/>
          <a:p>
            <a:pPr algn="just" rtl="0">
              <a:spcBef>
                <a:spcPts val="0"/>
              </a:spcBef>
              <a:spcAft>
                <a:spcPts val="0"/>
              </a:spcAft>
            </a:pPr>
            <a:r>
              <a:rPr lang="ru-RU" sz="2000" b="1" i="0" u="none" strike="noStrike" dirty="0">
                <a:solidFill>
                  <a:srgbClr val="000000"/>
                </a:solidFill>
                <a:effectLst/>
                <a:latin typeface="Calibri" panose="020F0502020204030204" pitchFamily="34" charset="0"/>
              </a:rPr>
              <a:t>Для устранения недостатков существующих эмуляторов  предлагается рассмотреть использование</a:t>
            </a:r>
            <a:r>
              <a:rPr lang="ru-RU" sz="2000" b="1" dirty="0">
                <a:solidFill>
                  <a:srgbClr val="000000"/>
                </a:solidFill>
                <a:latin typeface="Calibri" panose="020F0502020204030204" pitchFamily="34" charset="0"/>
              </a:rPr>
              <a:t> </a:t>
            </a:r>
            <a:r>
              <a:rPr lang="ru-RU" sz="2000" b="1" i="0" u="sng" strike="noStrike" dirty="0">
                <a:solidFill>
                  <a:srgbClr val="000000"/>
                </a:solidFill>
                <a:effectLst/>
                <a:latin typeface="Calibri" panose="020F0502020204030204" pitchFamily="34" charset="0"/>
              </a:rPr>
              <a:t>набирающих популярность</a:t>
            </a:r>
            <a:r>
              <a:rPr lang="ru-RU" sz="2000" b="1" i="0" u="none" strike="noStrike" dirty="0">
                <a:solidFill>
                  <a:srgbClr val="000000"/>
                </a:solidFill>
                <a:effectLst/>
                <a:latin typeface="Calibri" panose="020F0502020204030204" pitchFamily="34" charset="0"/>
              </a:rPr>
              <a:t> для решения схожих задач средств разработки ПО, таких как </a:t>
            </a:r>
            <a:r>
              <a:rPr lang="ru-RU" sz="2000" b="1" i="1" u="none" strike="noStrike" dirty="0" err="1">
                <a:solidFill>
                  <a:schemeClr val="accent1"/>
                </a:solidFill>
                <a:effectLst/>
                <a:latin typeface="Calibri" panose="020F0502020204030204" pitchFamily="34" charset="0"/>
              </a:rPr>
              <a:t>Rust</a:t>
            </a:r>
            <a:r>
              <a:rPr lang="en-US" sz="2000" b="1" i="1" dirty="0">
                <a:solidFill>
                  <a:srgbClr val="000000"/>
                </a:solidFill>
                <a:latin typeface="Calibri" panose="020F0502020204030204" pitchFamily="34" charset="0"/>
              </a:rPr>
              <a:t>, </a:t>
            </a:r>
            <a:r>
              <a:rPr lang="en-US" sz="2000" b="1" i="1" dirty="0">
                <a:solidFill>
                  <a:schemeClr val="accent1"/>
                </a:solidFill>
                <a:latin typeface="Calibri" panose="020F0502020204030204" pitchFamily="34" charset="0"/>
              </a:rPr>
              <a:t>Go</a:t>
            </a:r>
            <a:r>
              <a:rPr lang="en-US" sz="2000" b="1" i="1" dirty="0">
                <a:solidFill>
                  <a:srgbClr val="000000"/>
                </a:solidFill>
                <a:latin typeface="Calibri" panose="020F0502020204030204" pitchFamily="34" charset="0"/>
              </a:rPr>
              <a:t> </a:t>
            </a:r>
            <a:r>
              <a:rPr lang="ru-RU" sz="2000" b="1" i="1" dirty="0">
                <a:solidFill>
                  <a:srgbClr val="000000"/>
                </a:solidFill>
                <a:latin typeface="Calibri" panose="020F0502020204030204" pitchFamily="34" charset="0"/>
              </a:rPr>
              <a:t>и</a:t>
            </a:r>
            <a:r>
              <a:rPr lang="ru-RU" sz="2000" b="1" i="0" u="none" strike="noStrike" dirty="0">
                <a:solidFill>
                  <a:srgbClr val="000000"/>
                </a:solidFill>
                <a:effectLst/>
                <a:latin typeface="Calibri" panose="020F0502020204030204" pitchFamily="34" charset="0"/>
              </a:rPr>
              <a:t> </a:t>
            </a:r>
            <a:r>
              <a:rPr lang="ru-RU" sz="2000" b="1" i="1" u="none" strike="noStrike" dirty="0" err="1">
                <a:solidFill>
                  <a:schemeClr val="accent1"/>
                </a:solidFill>
                <a:effectLst/>
                <a:latin typeface="Calibri" panose="020F0502020204030204" pitchFamily="34" charset="0"/>
              </a:rPr>
              <a:t>Cython</a:t>
            </a:r>
            <a:endParaRPr lang="ru-RU" sz="2400" b="0" dirty="0">
              <a:solidFill>
                <a:schemeClr val="accent1"/>
              </a:solidFill>
              <a:effectLst/>
            </a:endParaRPr>
          </a:p>
        </p:txBody>
      </p:sp>
      <p:sp>
        <p:nvSpPr>
          <p:cNvPr id="2" name="Rectangle 1">
            <a:extLst>
              <a:ext uri="{FF2B5EF4-FFF2-40B4-BE49-F238E27FC236}">
                <a16:creationId xmlns:a16="http://schemas.microsoft.com/office/drawing/2014/main" id="{9AEB6520-93F0-43F9-8BE3-7D626FE751D4}"/>
              </a:ext>
            </a:extLst>
          </p:cNvPr>
          <p:cNvSpPr/>
          <p:nvPr/>
        </p:nvSpPr>
        <p:spPr>
          <a:xfrm>
            <a:off x="1504335" y="5061646"/>
            <a:ext cx="5663381" cy="1362751"/>
          </a:xfrm>
          <a:prstGeom prst="rect">
            <a:avLst/>
          </a:prstGeom>
          <a:noFill/>
          <a:ln w="19050">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TextBox 8">
            <a:extLst>
              <a:ext uri="{FF2B5EF4-FFF2-40B4-BE49-F238E27FC236}">
                <a16:creationId xmlns:a16="http://schemas.microsoft.com/office/drawing/2014/main" id="{5A61555E-0136-40E0-89E1-945CFDC63646}"/>
              </a:ext>
            </a:extLst>
          </p:cNvPr>
          <p:cNvSpPr txBox="1"/>
          <p:nvPr/>
        </p:nvSpPr>
        <p:spPr>
          <a:xfrm>
            <a:off x="1474341" y="5020351"/>
            <a:ext cx="3618619" cy="584775"/>
          </a:xfrm>
          <a:prstGeom prst="rect">
            <a:avLst/>
          </a:prstGeom>
          <a:noFill/>
        </p:spPr>
        <p:txBody>
          <a:bodyPr wrap="none" rtlCol="0">
            <a:spAutoFit/>
          </a:bodyPr>
          <a:lstStyle/>
          <a:p>
            <a:r>
              <a:rPr lang="ru-RU" sz="1600" i="1" dirty="0"/>
              <a:t>Набирающие популярность средства </a:t>
            </a:r>
          </a:p>
          <a:p>
            <a:r>
              <a:rPr lang="ru-RU" sz="1600" i="1" dirty="0"/>
              <a:t>проектирования ПО</a:t>
            </a:r>
          </a:p>
        </p:txBody>
      </p:sp>
    </p:spTree>
    <p:extLst>
      <p:ext uri="{BB962C8B-B14F-4D97-AF65-F5344CB8AC3E}">
        <p14:creationId xmlns:p14="http://schemas.microsoft.com/office/powerpoint/2010/main" val="1342724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649551A-780A-4BF2-8B2F-0C988811155C}"/>
              </a:ext>
            </a:extLst>
          </p:cNvPr>
          <p:cNvSpPr>
            <a:spLocks noGrp="1"/>
          </p:cNvSpPr>
          <p:nvPr>
            <p:ph type="sldNum" sz="quarter" idx="12"/>
          </p:nvPr>
        </p:nvSpPr>
        <p:spPr/>
        <p:txBody>
          <a:bodyPr/>
          <a:lstStyle/>
          <a:p>
            <a:fld id="{018BF65D-6ED2-4CD5-9A43-7F793B06593C}" type="slidenum">
              <a:rPr lang="ru-RU" smtClean="0"/>
              <a:t>6</a:t>
            </a:fld>
            <a:endParaRPr lang="ru-RU"/>
          </a:p>
        </p:txBody>
      </p:sp>
      <p:sp>
        <p:nvSpPr>
          <p:cNvPr id="4" name="Title 3">
            <a:extLst>
              <a:ext uri="{FF2B5EF4-FFF2-40B4-BE49-F238E27FC236}">
                <a16:creationId xmlns:a16="http://schemas.microsoft.com/office/drawing/2014/main" id="{27A6DF0D-30E1-44A5-9E2A-F136C0E044DF}"/>
              </a:ext>
            </a:extLst>
          </p:cNvPr>
          <p:cNvSpPr>
            <a:spLocks noGrp="1"/>
          </p:cNvSpPr>
          <p:nvPr>
            <p:ph type="title"/>
          </p:nvPr>
        </p:nvSpPr>
        <p:spPr/>
        <p:txBody>
          <a:bodyPr>
            <a:normAutofit/>
          </a:bodyPr>
          <a:lstStyle/>
          <a:p>
            <a:r>
              <a:rPr lang="ru-RU" b="1" dirty="0">
                <a:latin typeface="+mn-lt"/>
              </a:rPr>
              <a:t>Обзор средств </a:t>
            </a:r>
            <a:r>
              <a:rPr lang="ru-RU" dirty="0"/>
              <a:t>проектирования</a:t>
            </a:r>
            <a:r>
              <a:rPr lang="ru-RU" b="1" dirty="0">
                <a:latin typeface="+mn-lt"/>
              </a:rPr>
              <a:t> ПО</a:t>
            </a:r>
            <a:endParaRPr lang="ru-RU" dirty="0"/>
          </a:p>
        </p:txBody>
      </p:sp>
      <p:graphicFrame>
        <p:nvGraphicFramePr>
          <p:cNvPr id="7" name="Table 6">
            <a:extLst>
              <a:ext uri="{FF2B5EF4-FFF2-40B4-BE49-F238E27FC236}">
                <a16:creationId xmlns:a16="http://schemas.microsoft.com/office/drawing/2014/main" id="{B0BF358E-B42B-4303-B7A0-9E93EC83A2A0}"/>
              </a:ext>
            </a:extLst>
          </p:cNvPr>
          <p:cNvGraphicFramePr>
            <a:graphicFrameLocks noGrp="1"/>
          </p:cNvGraphicFramePr>
          <p:nvPr>
            <p:extLst>
              <p:ext uri="{D42A27DB-BD31-4B8C-83A1-F6EECF244321}">
                <p14:modId xmlns:p14="http://schemas.microsoft.com/office/powerpoint/2010/main" val="1790907909"/>
              </p:ext>
            </p:extLst>
          </p:nvPr>
        </p:nvGraphicFramePr>
        <p:xfrm>
          <a:off x="229969" y="944085"/>
          <a:ext cx="4952162" cy="5555355"/>
        </p:xfrm>
        <a:graphic>
          <a:graphicData uri="http://schemas.openxmlformats.org/drawingml/2006/table">
            <a:tbl>
              <a:tblPr firstRow="1" firstCol="1" bandRow="1">
                <a:tableStyleId>{5FD0F851-EC5A-4D38-B0AD-8093EC10F338}</a:tableStyleId>
              </a:tblPr>
              <a:tblGrid>
                <a:gridCol w="1043459">
                  <a:extLst>
                    <a:ext uri="{9D8B030D-6E8A-4147-A177-3AD203B41FA5}">
                      <a16:colId xmlns:a16="http://schemas.microsoft.com/office/drawing/2014/main" val="983327999"/>
                    </a:ext>
                  </a:extLst>
                </a:gridCol>
                <a:gridCol w="2070022">
                  <a:extLst>
                    <a:ext uri="{9D8B030D-6E8A-4147-A177-3AD203B41FA5}">
                      <a16:colId xmlns:a16="http://schemas.microsoft.com/office/drawing/2014/main" val="3070786675"/>
                    </a:ext>
                  </a:extLst>
                </a:gridCol>
                <a:gridCol w="1838681">
                  <a:extLst>
                    <a:ext uri="{9D8B030D-6E8A-4147-A177-3AD203B41FA5}">
                      <a16:colId xmlns:a16="http://schemas.microsoft.com/office/drawing/2014/main" val="1807754772"/>
                    </a:ext>
                  </a:extLst>
                </a:gridCol>
              </a:tblGrid>
              <a:tr h="1236280">
                <a:tc>
                  <a:txBody>
                    <a:bodyPr/>
                    <a:lstStyle/>
                    <a:p>
                      <a:pPr marL="0" marR="0" indent="0" algn="ctr">
                        <a:lnSpc>
                          <a:spcPct val="150000"/>
                        </a:lnSpc>
                        <a:spcBef>
                          <a:spcPts val="0"/>
                        </a:spcBef>
                        <a:spcAft>
                          <a:spcPts val="0"/>
                        </a:spcAft>
                      </a:pPr>
                      <a:r>
                        <a:rPr lang="ru-RU" sz="1800" kern="100" dirty="0">
                          <a:effectLst/>
                          <a:latin typeface="+mn-lt"/>
                        </a:rPr>
                        <a:t>Средство</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a:lnSpc>
                          <a:spcPct val="150000"/>
                        </a:lnSpc>
                        <a:spcBef>
                          <a:spcPts val="0"/>
                        </a:spcBef>
                        <a:spcAft>
                          <a:spcPts val="0"/>
                        </a:spcAft>
                      </a:pPr>
                      <a:r>
                        <a:rPr lang="ru-RU" sz="1800" kern="100" dirty="0">
                          <a:effectLst/>
                          <a:latin typeface="+mn-lt"/>
                        </a:rPr>
                        <a:t>Способ трансляции исходного кода</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a:lnSpc>
                          <a:spcPct val="150000"/>
                        </a:lnSpc>
                        <a:spcBef>
                          <a:spcPts val="0"/>
                        </a:spcBef>
                        <a:spcAft>
                          <a:spcPts val="0"/>
                        </a:spcAft>
                      </a:pPr>
                      <a:r>
                        <a:rPr lang="ru-RU" sz="1700" kern="100" dirty="0">
                          <a:effectLst/>
                          <a:latin typeface="+mn-lt"/>
                          <a:ea typeface="Calibri" panose="020F0502020204030204" pitchFamily="34" charset="0"/>
                          <a:cs typeface="Times New Roman" panose="02020603050405020304" pitchFamily="18" charset="0"/>
                        </a:rPr>
                        <a:t>Значение</a:t>
                      </a:r>
                      <a:r>
                        <a:rPr lang="en-US" sz="1700" kern="100" dirty="0">
                          <a:effectLst/>
                          <a:latin typeface="+mn-lt"/>
                          <a:ea typeface="Calibri" panose="020F0502020204030204" pitchFamily="34" charset="0"/>
                          <a:cs typeface="Times New Roman" panose="02020603050405020304" pitchFamily="18" charset="0"/>
                        </a:rPr>
                        <a:t> </a:t>
                      </a:r>
                      <a:r>
                        <a:rPr lang="en-US" sz="1700" i="1" u="sng" kern="100" dirty="0">
                          <a:effectLst/>
                          <a:latin typeface="+mn-lt"/>
                          <a:ea typeface="Calibri" panose="020F0502020204030204" pitchFamily="34" charset="0"/>
                          <a:cs typeface="Times New Roman" panose="02020603050405020304" pitchFamily="18" charset="0"/>
                        </a:rPr>
                        <a:t>KSLOC</a:t>
                      </a:r>
                      <a:r>
                        <a:rPr lang="ru-RU" sz="1700" kern="100" baseline="0" dirty="0">
                          <a:effectLst/>
                          <a:latin typeface="+mn-lt"/>
                          <a:ea typeface="Calibri" panose="020F0502020204030204" pitchFamily="34" charset="0"/>
                          <a:cs typeface="Times New Roman" panose="02020603050405020304" pitchFamily="18" charset="0"/>
                        </a:rPr>
                        <a:t> </a:t>
                      </a:r>
                      <a:r>
                        <a:rPr lang="ru-RU" sz="1700" kern="100" dirty="0">
                          <a:effectLst/>
                          <a:latin typeface="+mn-lt"/>
                          <a:ea typeface="Calibri" panose="020F0502020204030204" pitchFamily="34" charset="0"/>
                          <a:cs typeface="Times New Roman" panose="02020603050405020304" pitchFamily="18" charset="0"/>
                        </a:rPr>
                        <a:t>функциональной точки*</a:t>
                      </a: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53354951"/>
                  </a:ext>
                </a:extLst>
              </a:tr>
              <a:tr h="502611">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Python</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T w="12700" cmpd="sng">
                      <a:noFill/>
                    </a:lnT>
                  </a:tcPr>
                </a:tc>
                <a:tc>
                  <a:txBody>
                    <a:bodyPr/>
                    <a:lstStyle/>
                    <a:p>
                      <a:pPr marL="0" marR="0" indent="0" algn="ctr">
                        <a:lnSpc>
                          <a:spcPct val="100000"/>
                        </a:lnSpc>
                        <a:spcBef>
                          <a:spcPts val="0"/>
                        </a:spcBef>
                        <a:spcAft>
                          <a:spcPts val="0"/>
                        </a:spcAft>
                      </a:pPr>
                      <a:r>
                        <a:rPr lang="ru-RU" sz="1800" kern="100" dirty="0">
                          <a:effectLst/>
                          <a:latin typeface="+mn-lt"/>
                          <a:ea typeface="Calibri" panose="020F0502020204030204" pitchFamily="34" charset="0"/>
                          <a:cs typeface="Times New Roman" panose="02020603050405020304" pitchFamily="18" charset="0"/>
                        </a:rPr>
                        <a:t>Байт-код</a:t>
                      </a:r>
                    </a:p>
                  </a:txBody>
                  <a:tcPr marL="68580" marR="68580" marT="0" marB="0" anchor="ctr">
                    <a:lnT w="12700" cmpd="sng">
                      <a:noFill/>
                    </a:lnT>
                  </a:tcPr>
                </a:tc>
                <a:tc>
                  <a:txBody>
                    <a:bodyPr/>
                    <a:lstStyle/>
                    <a:p>
                      <a:pPr marL="0" marR="0" indent="0" algn="ctr">
                        <a:lnSpc>
                          <a:spcPct val="100000"/>
                        </a:lnSpc>
                        <a:spcBef>
                          <a:spcPts val="0"/>
                        </a:spcBef>
                        <a:spcAft>
                          <a:spcPts val="0"/>
                        </a:spcAft>
                      </a:pPr>
                      <a:r>
                        <a:rPr lang="ru-RU" sz="2000" kern="100" dirty="0">
                          <a:effectLst/>
                          <a:latin typeface="+mn-lt"/>
                          <a:ea typeface="Calibri" panose="020F0502020204030204" pitchFamily="34" charset="0"/>
                          <a:cs typeface="Times New Roman" panose="02020603050405020304" pitchFamily="18" charset="0"/>
                        </a:rPr>
                        <a:t>53.3</a:t>
                      </a:r>
                    </a:p>
                  </a:txBody>
                  <a:tcPr marL="68580" marR="68580" marT="0" marB="0" anchor="ctr">
                    <a:lnT w="12700" cmpd="sng">
                      <a:noFill/>
                    </a:lnT>
                  </a:tcPr>
                </a:tc>
                <a:extLst>
                  <a:ext uri="{0D108BD9-81ED-4DB2-BD59-A6C34878D82A}">
                    <a16:rowId xmlns:a16="http://schemas.microsoft.com/office/drawing/2014/main" val="3015120587"/>
                  </a:ext>
                </a:extLst>
              </a:tr>
              <a:tr h="502611">
                <a:tc>
                  <a:txBody>
                    <a:bodyPr/>
                    <a:lstStyle/>
                    <a:p>
                      <a:pPr marL="0" marR="0" indent="0" algn="ctr">
                        <a:lnSpc>
                          <a:spcPct val="100000"/>
                        </a:lnSpc>
                        <a:spcBef>
                          <a:spcPts val="0"/>
                        </a:spcBef>
                        <a:spcAft>
                          <a:spcPts val="0"/>
                        </a:spcAft>
                      </a:pPr>
                      <a:r>
                        <a:rPr lang="en-US" sz="1800" kern="100" dirty="0" err="1">
                          <a:effectLst/>
                          <a:latin typeface="+mn-lt"/>
                        </a:rPr>
                        <a:t>Cython</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AOT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tc>
                <a:tc>
                  <a:txBody>
                    <a:bodyPr/>
                    <a:lstStyle/>
                    <a:p>
                      <a:pPr marL="0" marR="0" indent="0" algn="ctr">
                        <a:lnSpc>
                          <a:spcPct val="100000"/>
                        </a:lnSpc>
                        <a:spcBef>
                          <a:spcPts val="0"/>
                        </a:spcBef>
                        <a:spcAft>
                          <a:spcPts val="0"/>
                        </a:spcAft>
                      </a:pPr>
                      <a:r>
                        <a:rPr lang="ru-RU" sz="2000" kern="100" dirty="0">
                          <a:effectLst/>
                          <a:latin typeface="+mn-lt"/>
                          <a:ea typeface="Calibri" panose="020F0502020204030204" pitchFamily="34" charset="0"/>
                          <a:cs typeface="Times New Roman" panose="02020603050405020304" pitchFamily="18" charset="0"/>
                        </a:rPr>
                        <a:t>Нет данных</a:t>
                      </a:r>
                    </a:p>
                  </a:txBody>
                  <a:tcPr marL="68580" marR="68580" marT="0" marB="0" anchor="ctr"/>
                </a:tc>
                <a:extLst>
                  <a:ext uri="{0D108BD9-81ED-4DB2-BD59-A6C34878D82A}">
                    <a16:rowId xmlns:a16="http://schemas.microsoft.com/office/drawing/2014/main" val="2355734980"/>
                  </a:ext>
                </a:extLst>
              </a:tr>
              <a:tr h="803358">
                <a:tc>
                  <a:txBody>
                    <a:bodyPr/>
                    <a:lstStyle/>
                    <a:p>
                      <a:pPr marL="0" marR="0" indent="0" algn="ctr">
                        <a:lnSpc>
                          <a:spcPct val="100000"/>
                        </a:lnSpc>
                        <a:spcBef>
                          <a:spcPts val="0"/>
                        </a:spcBef>
                        <a:spcAft>
                          <a:spcPts val="0"/>
                        </a:spcAft>
                      </a:pPr>
                      <a:r>
                        <a:rPr lang="en-US" sz="1800" kern="100" dirty="0">
                          <a:effectLst/>
                          <a:latin typeface="+mn-lt"/>
                        </a:rPr>
                        <a:t>Java</a:t>
                      </a:r>
                      <a:endParaRPr lang="ru-RU" sz="1800" kern="100" dirty="0">
                        <a:effectLst/>
                        <a:latin typeface="+mn-lt"/>
                      </a:endParaRPr>
                    </a:p>
                    <a:p>
                      <a:pPr marL="0" marR="0" indent="0" algn="ctr">
                        <a:lnSpc>
                          <a:spcPct val="100000"/>
                        </a:lnSpc>
                        <a:spcBef>
                          <a:spcPts val="0"/>
                        </a:spcBef>
                        <a:spcAft>
                          <a:spcPts val="0"/>
                        </a:spcAft>
                      </a:pPr>
                      <a:r>
                        <a:rPr lang="en-US" sz="1800" kern="100" dirty="0">
                          <a:effectLst/>
                          <a:latin typeface="+mn-lt"/>
                        </a:rPr>
                        <a:t>Script</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ru-RU" sz="1800" kern="100" dirty="0">
                          <a:effectLst/>
                          <a:latin typeface="+mn-lt"/>
                          <a:ea typeface="Calibri" panose="020F0502020204030204" pitchFamily="34" charset="0"/>
                          <a:cs typeface="Times New Roman" panose="02020603050405020304" pitchFamily="18" charset="0"/>
                        </a:rPr>
                        <a:t>Интерпретация и </a:t>
                      </a:r>
                      <a:r>
                        <a:rPr lang="en-US" sz="1800" kern="100" dirty="0">
                          <a:effectLst/>
                          <a:latin typeface="+mn-lt"/>
                          <a:ea typeface="Calibri" panose="020F0502020204030204" pitchFamily="34" charset="0"/>
                          <a:cs typeface="Times New Roman" panose="02020603050405020304" pitchFamily="18" charset="0"/>
                        </a:rPr>
                        <a:t>JIT</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71.1</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544835370"/>
                  </a:ext>
                </a:extLst>
              </a:tr>
              <a:tr h="502099">
                <a:tc>
                  <a:txBody>
                    <a:bodyPr/>
                    <a:lstStyle/>
                    <a:p>
                      <a:pPr marL="0" marR="0" indent="0" algn="ctr">
                        <a:lnSpc>
                          <a:spcPct val="100000"/>
                        </a:lnSpc>
                        <a:spcBef>
                          <a:spcPts val="0"/>
                        </a:spcBef>
                        <a:spcAft>
                          <a:spcPts val="0"/>
                        </a:spcAft>
                      </a:pPr>
                      <a:r>
                        <a:rPr lang="en-US" sz="1800" kern="100" dirty="0">
                          <a:effectLst/>
                          <a:latin typeface="+mn-lt"/>
                        </a:rPr>
                        <a:t>Rust</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R>
                      <a:noFill/>
                    </a:lnR>
                    <a:lnT w="28575"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AOT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lnL>
                      <a:noFill/>
                    </a:lnL>
                    <a:lnR>
                      <a:noFill/>
                    </a:lnR>
                    <a:lnT w="28575"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53.3</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456004859"/>
                  </a:ext>
                </a:extLst>
              </a:tr>
              <a:tr h="502099">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Go</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R>
                      <a:noFill/>
                    </a:lnR>
                    <a:lnT w="28575"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mn-lt"/>
                          <a:ea typeface="Calibri" panose="020F0502020204030204" pitchFamily="34" charset="0"/>
                          <a:cs typeface="Times New Roman" panose="02020603050405020304" pitchFamily="18" charset="0"/>
                        </a:rPr>
                        <a:t>AOT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lnL>
                      <a:noFill/>
                    </a:lnL>
                    <a:lnR>
                      <a:noFill/>
                    </a:lnR>
                    <a:lnT w="28575"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00" dirty="0">
                          <a:effectLst/>
                          <a:latin typeface="+mn-lt"/>
                          <a:ea typeface="Calibri" panose="020F0502020204030204" pitchFamily="34" charset="0"/>
                          <a:cs typeface="Times New Roman" panose="02020603050405020304" pitchFamily="18" charset="0"/>
                        </a:rPr>
                        <a:t>53.3</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w="28575" cap="flat" cmpd="sng" algn="ctr">
                      <a:solidFill>
                        <a:schemeClr val="accent1"/>
                      </a:solidFill>
                      <a:prstDash val="solid"/>
                      <a:round/>
                      <a:headEnd type="none" w="med" len="med"/>
                      <a:tailEnd type="none" w="med" len="med"/>
                    </a:lnR>
                    <a:lnT w="28575"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396268231"/>
                  </a:ext>
                </a:extLst>
              </a:tr>
              <a:tr h="502099">
                <a:tc>
                  <a:txBody>
                    <a:bodyPr/>
                    <a:lstStyle/>
                    <a:p>
                      <a:pPr marL="0" marR="0" indent="0" algn="ctr">
                        <a:lnSpc>
                          <a:spcPct val="100000"/>
                        </a:lnSpc>
                        <a:spcBef>
                          <a:spcPts val="0"/>
                        </a:spcBef>
                        <a:spcAft>
                          <a:spcPts val="0"/>
                        </a:spcAft>
                      </a:pPr>
                      <a:r>
                        <a:rPr lang="en-US" sz="1800" kern="100" dirty="0">
                          <a:effectLst/>
                          <a:latin typeface="+mn-lt"/>
                        </a:rPr>
                        <a:t>Kotlin</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R>
                      <a:noFill/>
                    </a:lnR>
                    <a:lnT>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ru-RU" sz="1800" kern="100" dirty="0">
                          <a:effectLst/>
                          <a:latin typeface="+mn-lt"/>
                          <a:ea typeface="Calibri" panose="020F0502020204030204" pitchFamily="34" charset="0"/>
                          <a:cs typeface="Times New Roman" panose="02020603050405020304" pitchFamily="18" charset="0"/>
                        </a:rPr>
                        <a:t>Байт-код и </a:t>
                      </a:r>
                      <a:r>
                        <a:rPr lang="en-US" sz="1800" kern="100" dirty="0">
                          <a:effectLst/>
                          <a:latin typeface="+mn-lt"/>
                          <a:ea typeface="Calibri" panose="020F0502020204030204" pitchFamily="34" charset="0"/>
                          <a:cs typeface="Times New Roman" panose="02020603050405020304" pitchFamily="18" charset="0"/>
                        </a:rPr>
                        <a:t>JIT</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53.3</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w="28575" cap="flat" cmpd="sng" algn="ctr">
                      <a:solidFill>
                        <a:schemeClr val="accent1"/>
                      </a:solidFill>
                      <a:prstDash val="solid"/>
                      <a:round/>
                      <a:headEnd type="none" w="med" len="med"/>
                      <a:tailEnd type="none" w="med" len="med"/>
                    </a:lnR>
                    <a:lnT>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14194035"/>
                  </a:ext>
                </a:extLst>
              </a:tr>
              <a:tr h="502099">
                <a:tc>
                  <a:txBody>
                    <a:bodyPr/>
                    <a:lstStyle/>
                    <a:p>
                      <a:pPr marL="0" marR="0" indent="0" algn="ctr">
                        <a:lnSpc>
                          <a:spcPct val="100000"/>
                        </a:lnSpc>
                        <a:spcBef>
                          <a:spcPts val="0"/>
                        </a:spcBef>
                        <a:spcAft>
                          <a:spcPts val="0"/>
                        </a:spcAft>
                      </a:pPr>
                      <a:r>
                        <a:rPr lang="en-US" sz="1800" kern="100" dirty="0">
                          <a:effectLst/>
                          <a:latin typeface="+mn-lt"/>
                        </a:rPr>
                        <a:t>C#</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19050" cap="flat" cmpd="sng" algn="ctr">
                      <a:noFill/>
                      <a:prstDash val="solid"/>
                      <a:round/>
                      <a:headEnd type="none" w="med" len="med"/>
                      <a:tailEnd type="none" w="med" len="med"/>
                    </a:lnL>
                    <a:lnR>
                      <a:noFill/>
                    </a:ln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ru-RU" sz="1800" kern="100" dirty="0">
                          <a:effectLst/>
                          <a:latin typeface="+mn-lt"/>
                          <a:ea typeface="Calibri" panose="020F0502020204030204" pitchFamily="34" charset="0"/>
                          <a:cs typeface="Times New Roman" panose="02020603050405020304" pitchFamily="18" charset="0"/>
                        </a:rPr>
                        <a:t>Байт-код и </a:t>
                      </a:r>
                      <a:r>
                        <a:rPr lang="en-US" sz="1800" kern="100" dirty="0">
                          <a:effectLst/>
                          <a:latin typeface="+mn-lt"/>
                          <a:ea typeface="Calibri" panose="020F0502020204030204" pitchFamily="34" charset="0"/>
                          <a:cs typeface="Times New Roman" panose="02020603050405020304" pitchFamily="18" charset="0"/>
                        </a:rPr>
                        <a:t>JIT</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a:noFill/>
                    </a:ln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51.2</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w="1905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70040265"/>
                  </a:ext>
                </a:extLst>
              </a:tr>
              <a:tr h="502099">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C</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28575" cap="flat" cmpd="sng" algn="ctr">
                      <a:solidFill>
                        <a:srgbClr val="C00000"/>
                      </a:solidFill>
                      <a:prstDash val="solid"/>
                      <a:round/>
                      <a:headEnd type="none" w="med" len="med"/>
                      <a:tailEnd type="none" w="med" len="med"/>
                    </a:lnL>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AOT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128.0</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2354295925"/>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C3F0F96-3C78-463D-A0B8-3F06A8D56E6A}"/>
                  </a:ext>
                </a:extLst>
              </p:cNvPr>
              <p:cNvSpPr txBox="1"/>
              <p:nvPr/>
            </p:nvSpPr>
            <p:spPr>
              <a:xfrm>
                <a:off x="5183500" y="1910915"/>
                <a:ext cx="3027218" cy="16831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𝑃𝑀</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i="1">
                              <a:latin typeface="Cambria Math" panose="02040503050406030204" pitchFamily="18" charset="0"/>
                            </a:rPr>
                            <m:t>𝑆𝐼𝑍𝐸</m:t>
                          </m:r>
                        </m:e>
                        <m:sup>
                          <m:r>
                            <a:rPr lang="en-US" b="0" i="1" smtClean="0">
                              <a:latin typeface="Cambria Math" panose="02040503050406030204" pitchFamily="18" charset="0"/>
                            </a:rPr>
                            <m:t>𝐸</m:t>
                          </m:r>
                        </m:sup>
                      </m:sSup>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𝐸𝑀</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 </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+0.01∗</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5</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𝑆𝐹</m:t>
                              </m:r>
                            </m:e>
                            <m:sub>
                              <m:r>
                                <a:rPr lang="en-US" b="0" i="1" smtClean="0">
                                  <a:latin typeface="Cambria Math" panose="02040503050406030204" pitchFamily="18" charset="0"/>
                                </a:rPr>
                                <m:t>𝑗</m:t>
                              </m:r>
                            </m:sub>
                          </m:sSub>
                        </m:e>
                      </m:nary>
                    </m:oMath>
                  </m:oMathPara>
                </a14:m>
                <a:endParaRPr lang="ru-RU" dirty="0"/>
              </a:p>
            </p:txBody>
          </p:sp>
        </mc:Choice>
        <mc:Fallback xmlns="">
          <p:sp>
            <p:nvSpPr>
              <p:cNvPr id="8" name="TextBox 7">
                <a:extLst>
                  <a:ext uri="{FF2B5EF4-FFF2-40B4-BE49-F238E27FC236}">
                    <a16:creationId xmlns:a16="http://schemas.microsoft.com/office/drawing/2014/main" id="{AC3F0F96-3C78-463D-A0B8-3F06A8D56E6A}"/>
                  </a:ext>
                </a:extLst>
              </p:cNvPr>
              <p:cNvSpPr txBox="1">
                <a:spLocks noRot="1" noChangeAspect="1" noMove="1" noResize="1" noEditPoints="1" noAdjustHandles="1" noChangeArrowheads="1" noChangeShapeType="1" noTextEdit="1"/>
              </p:cNvSpPr>
              <p:nvPr/>
            </p:nvSpPr>
            <p:spPr>
              <a:xfrm>
                <a:off x="5183500" y="1910915"/>
                <a:ext cx="3027218" cy="1683153"/>
              </a:xfrm>
              <a:prstGeom prst="rect">
                <a:avLst/>
              </a:prstGeom>
              <a:blipFill>
                <a:blip r:embed="rId3"/>
                <a:stretch>
                  <a:fillRect/>
                </a:stretch>
              </a:blipFill>
            </p:spPr>
            <p:txBody>
              <a:bodyPr/>
              <a:lstStyle/>
              <a:p>
                <a:r>
                  <a:rPr lang="ru-RU">
                    <a:noFill/>
                  </a:rPr>
                  <a:t> </a:t>
                </a:r>
              </a:p>
            </p:txBody>
          </p:sp>
        </mc:Fallback>
      </mc:AlternateContent>
      <p:sp>
        <p:nvSpPr>
          <p:cNvPr id="9" name="TextBox 8">
            <a:extLst>
              <a:ext uri="{FF2B5EF4-FFF2-40B4-BE49-F238E27FC236}">
                <a16:creationId xmlns:a16="http://schemas.microsoft.com/office/drawing/2014/main" id="{CF085160-A319-4E10-A730-7B97BAD25DC0}"/>
              </a:ext>
            </a:extLst>
          </p:cNvPr>
          <p:cNvSpPr txBox="1"/>
          <p:nvPr/>
        </p:nvSpPr>
        <p:spPr>
          <a:xfrm>
            <a:off x="229969" y="6499439"/>
            <a:ext cx="10542669" cy="338554"/>
          </a:xfrm>
          <a:prstGeom prst="rect">
            <a:avLst/>
          </a:prstGeom>
          <a:noFill/>
        </p:spPr>
        <p:txBody>
          <a:bodyPr wrap="square" rtlCol="0">
            <a:spAutoFit/>
          </a:bodyPr>
          <a:lstStyle/>
          <a:p>
            <a:r>
              <a:rPr lang="ru-RU" sz="1600" i="1" dirty="0"/>
              <a:t>*Данные взяты из отчета </a:t>
            </a:r>
            <a:r>
              <a:rPr lang="en-US" sz="1600" i="1" dirty="0"/>
              <a:t>International Function Point Users Group (IFPUG) </a:t>
            </a:r>
            <a:r>
              <a:rPr lang="ru-RU" sz="1600" i="1" dirty="0"/>
              <a:t>за</a:t>
            </a:r>
            <a:r>
              <a:rPr lang="en-US" sz="1600" i="1" dirty="0"/>
              <a:t> 2017 </a:t>
            </a:r>
            <a:r>
              <a:rPr lang="ru-RU" sz="1600" i="1" dirty="0"/>
              <a:t>год</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9F9B055-58A1-4FE8-B1EE-435CC6338B5C}"/>
                  </a:ext>
                </a:extLst>
              </p:cNvPr>
              <p:cNvSpPr txBox="1"/>
              <p:nvPr/>
            </p:nvSpPr>
            <p:spPr>
              <a:xfrm>
                <a:off x="5196552" y="1120707"/>
                <a:ext cx="7083818" cy="646331"/>
              </a:xfrm>
              <a:prstGeom prst="rect">
                <a:avLst/>
              </a:prstGeom>
              <a:noFill/>
            </p:spPr>
            <p:txBody>
              <a:bodyPr wrap="square" rtlCol="0">
                <a:spAutoFit/>
              </a:bodyPr>
              <a:lstStyle/>
              <a:p>
                <a:r>
                  <a:rPr lang="ru-RU" dirty="0"/>
                  <a:t>Оценка трудоемкости разработки ПО в </a:t>
                </a:r>
                <a14:m>
                  <m:oMath xmlns:m="http://schemas.openxmlformats.org/officeDocument/2006/math">
                    <m:r>
                      <a:rPr lang="en-US" i="1" dirty="0" smtClean="0">
                        <a:latin typeface="Cambria Math" panose="02040503050406030204" pitchFamily="18" charset="0"/>
                      </a:rPr>
                      <m:t>𝑃𝑀</m:t>
                    </m:r>
                  </m:oMath>
                </a14:m>
                <a:r>
                  <a:rPr lang="ru-RU" dirty="0"/>
                  <a:t> </a:t>
                </a:r>
                <a:r>
                  <a:rPr lang="en-US" dirty="0"/>
                  <a:t>(</a:t>
                </a:r>
                <a:r>
                  <a:rPr lang="ru-RU" dirty="0"/>
                  <a:t>чел. мес.</a:t>
                </a:r>
                <a:r>
                  <a:rPr lang="en-US" dirty="0"/>
                  <a:t>)</a:t>
                </a:r>
                <a:r>
                  <a:rPr lang="ru-RU" dirty="0"/>
                  <a:t> методом </a:t>
                </a:r>
                <a:r>
                  <a:rPr lang="en-US" b="1" dirty="0"/>
                  <a:t>COCOMO II</a:t>
                </a:r>
                <a:endParaRPr lang="ru-RU" b="1" dirty="0"/>
              </a:p>
            </p:txBody>
          </p:sp>
        </mc:Choice>
        <mc:Fallback xmlns="">
          <p:sp>
            <p:nvSpPr>
              <p:cNvPr id="10" name="TextBox 9">
                <a:extLst>
                  <a:ext uri="{FF2B5EF4-FFF2-40B4-BE49-F238E27FC236}">
                    <a16:creationId xmlns:a16="http://schemas.microsoft.com/office/drawing/2014/main" id="{99F9B055-58A1-4FE8-B1EE-435CC6338B5C}"/>
                  </a:ext>
                </a:extLst>
              </p:cNvPr>
              <p:cNvSpPr txBox="1">
                <a:spLocks noRot="1" noChangeAspect="1" noMove="1" noResize="1" noEditPoints="1" noAdjustHandles="1" noChangeArrowheads="1" noChangeShapeType="1" noTextEdit="1"/>
              </p:cNvSpPr>
              <p:nvPr/>
            </p:nvSpPr>
            <p:spPr>
              <a:xfrm>
                <a:off x="5196552" y="1120707"/>
                <a:ext cx="7083818" cy="646331"/>
              </a:xfrm>
              <a:prstGeom prst="rect">
                <a:avLst/>
              </a:prstGeom>
              <a:blipFill>
                <a:blip r:embed="rId4"/>
                <a:stretch>
                  <a:fillRect l="-688" t="-5660" b="-14151"/>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7A12794-BB40-4564-845C-60555879616B}"/>
                  </a:ext>
                </a:extLst>
              </p:cNvPr>
              <p:cNvSpPr txBox="1"/>
              <p:nvPr/>
            </p:nvSpPr>
            <p:spPr>
              <a:xfrm>
                <a:off x="8208572" y="1711319"/>
                <a:ext cx="3786410" cy="2330638"/>
              </a:xfrm>
              <a:prstGeom prst="rect">
                <a:avLst/>
              </a:prstGeom>
              <a:noFill/>
            </p:spPr>
            <p:txBody>
              <a:bodyPr wrap="square" rtlCol="0">
                <a:spAutoFit/>
              </a:bodyPr>
              <a:lstStyle/>
              <a:p>
                <a:pPr algn="just"/>
                <a:r>
                  <a:rPr lang="ru-RU" dirty="0"/>
                  <a:t>где</a:t>
                </a:r>
              </a:p>
              <a:p>
                <a:pPr algn="just"/>
                <a14:m>
                  <m:oMath xmlns:m="http://schemas.openxmlformats.org/officeDocument/2006/math">
                    <m:r>
                      <a:rPr lang="en-US" i="1" dirty="0" smtClean="0">
                        <a:latin typeface="Cambria Math" panose="02040503050406030204" pitchFamily="18" charset="0"/>
                      </a:rPr>
                      <m:t>𝐴</m:t>
                    </m:r>
                    <m:r>
                      <a:rPr lang="ru-RU" b="0" i="1" dirty="0" smtClean="0">
                        <a:latin typeface="Cambria Math" panose="02040503050406030204" pitchFamily="18" charset="0"/>
                      </a:rPr>
                      <m:t>=2.94</m:t>
                    </m:r>
                  </m:oMath>
                </a14:m>
                <a:r>
                  <a:rPr lang="en-US" dirty="0"/>
                  <a:t>,</a:t>
                </a:r>
              </a:p>
              <a:p>
                <a:pPr algn="just"/>
                <a14:m>
                  <m:oMath xmlns:m="http://schemas.openxmlformats.org/officeDocument/2006/math">
                    <m:r>
                      <a:rPr lang="en-US" i="1" dirty="0" smtClean="0">
                        <a:latin typeface="Cambria Math" panose="02040503050406030204" pitchFamily="18" charset="0"/>
                      </a:rPr>
                      <m:t>𝐵</m:t>
                    </m:r>
                    <m:r>
                      <a:rPr lang="en-US" b="0" i="1" dirty="0" smtClean="0">
                        <a:latin typeface="Cambria Math" panose="02040503050406030204" pitchFamily="18" charset="0"/>
                      </a:rPr>
                      <m:t>=0.91</m:t>
                    </m:r>
                  </m:oMath>
                </a14:m>
                <a:r>
                  <a:rPr lang="en-US" dirty="0"/>
                  <a:t>,</a:t>
                </a:r>
                <a:r>
                  <a:rPr lang="ru-RU" dirty="0"/>
                  <a:t> </a:t>
                </a:r>
              </a:p>
              <a:p>
                <a:pPr algn="just"/>
                <a14:m>
                  <m:oMath xmlns:m="http://schemas.openxmlformats.org/officeDocument/2006/math">
                    <m:r>
                      <a:rPr lang="en-US" i="1" dirty="0" smtClean="0">
                        <a:latin typeface="Cambria Math" panose="02040503050406030204" pitchFamily="18" charset="0"/>
                      </a:rPr>
                      <m:t>𝑆𝐼𝑍𝐸</m:t>
                    </m:r>
                  </m:oMath>
                </a14:m>
                <a:r>
                  <a:rPr lang="en-US" dirty="0"/>
                  <a:t> — </a:t>
                </a:r>
                <a:r>
                  <a:rPr lang="ru-RU" kern="100" dirty="0">
                    <a:cs typeface="Times New Roman" panose="02020603050405020304" pitchFamily="18" charset="0"/>
                  </a:rPr>
                  <a:t>размер ПО </a:t>
                </a:r>
                <a:r>
                  <a:rPr lang="ru-RU" dirty="0"/>
                  <a:t>в тысячах строках исходного кода </a:t>
                </a:r>
                <a:r>
                  <a:rPr lang="ru-RU" u="sng" dirty="0"/>
                  <a:t>(</a:t>
                </a:r>
                <a14:m>
                  <m:oMath xmlns:m="http://schemas.openxmlformats.org/officeDocument/2006/math">
                    <m:r>
                      <a:rPr lang="en-US" i="1" u="sng" dirty="0" smtClean="0">
                        <a:latin typeface="Cambria Math" panose="02040503050406030204" pitchFamily="18" charset="0"/>
                      </a:rPr>
                      <m:t>𝐾𝑆𝐿𝑂𝐶</m:t>
                    </m:r>
                  </m:oMath>
                </a14:m>
                <a:r>
                  <a:rPr lang="ru-RU" dirty="0"/>
                  <a:t>),</a:t>
                </a:r>
                <a:endParaRPr lang="ru-RU" sz="1800" kern="100" dirty="0">
                  <a:effectLst/>
                  <a:ea typeface="Calibri" panose="020F0502020204030204" pitchFamily="34" charset="0"/>
                  <a:cs typeface="Times New Roman" panose="02020603050405020304" pitchFamily="18" charset="0"/>
                </a:endParaRPr>
              </a:p>
              <a:p>
                <a:pPr algn="just"/>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𝐸𝑀</m:t>
                        </m:r>
                      </m:e>
                      <m:sub>
                        <m:r>
                          <a:rPr lang="en-US" b="0" i="1" dirty="0" smtClean="0">
                            <a:latin typeface="Cambria Math" panose="02040503050406030204" pitchFamily="18" charset="0"/>
                          </a:rPr>
                          <m:t>𝑖</m:t>
                        </m:r>
                      </m:sub>
                    </m:sSub>
                  </m:oMath>
                </a14:m>
                <a:r>
                  <a:rPr lang="en-US" dirty="0"/>
                  <a:t> — </a:t>
                </a:r>
                <a:r>
                  <a:rPr lang="ru-RU" dirty="0"/>
                  <a:t>множители трудоемкости,</a:t>
                </a:r>
                <a:endParaRPr lang="en-US" dirty="0"/>
              </a:p>
              <a:p>
                <a:pPr algn="just"/>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𝑆𝐹</m:t>
                        </m:r>
                      </m:e>
                      <m:sub>
                        <m:r>
                          <a:rPr lang="en-US" b="0" i="1" dirty="0" smtClean="0">
                            <a:latin typeface="Cambria Math" panose="02040503050406030204" pitchFamily="18" charset="0"/>
                          </a:rPr>
                          <m:t>𝑗</m:t>
                        </m:r>
                      </m:sub>
                    </m:sSub>
                  </m:oMath>
                </a14:m>
                <a:r>
                  <a:rPr lang="en-US" dirty="0"/>
                  <a:t> — </a:t>
                </a:r>
                <a:r>
                  <a:rPr lang="ru-RU" dirty="0"/>
                  <a:t>факторы масштаба</a:t>
                </a:r>
              </a:p>
              <a:p>
                <a:pPr algn="just"/>
                <a:endParaRPr lang="ru-RU" dirty="0"/>
              </a:p>
            </p:txBody>
          </p:sp>
        </mc:Choice>
        <mc:Fallback xmlns="">
          <p:sp>
            <p:nvSpPr>
              <p:cNvPr id="11" name="TextBox 10">
                <a:extLst>
                  <a:ext uri="{FF2B5EF4-FFF2-40B4-BE49-F238E27FC236}">
                    <a16:creationId xmlns:a16="http://schemas.microsoft.com/office/drawing/2014/main" id="{27A12794-BB40-4564-845C-60555879616B}"/>
                  </a:ext>
                </a:extLst>
              </p:cNvPr>
              <p:cNvSpPr txBox="1">
                <a:spLocks noRot="1" noChangeAspect="1" noMove="1" noResize="1" noEditPoints="1" noAdjustHandles="1" noChangeArrowheads="1" noChangeShapeType="1" noTextEdit="1"/>
              </p:cNvSpPr>
              <p:nvPr/>
            </p:nvSpPr>
            <p:spPr>
              <a:xfrm>
                <a:off x="8208572" y="1711319"/>
                <a:ext cx="3786410" cy="2330638"/>
              </a:xfrm>
              <a:prstGeom prst="rect">
                <a:avLst/>
              </a:prstGeom>
              <a:blipFill>
                <a:blip r:embed="rId5"/>
                <a:stretch>
                  <a:fillRect l="-1449" t="-1571" r="-1288"/>
                </a:stretch>
              </a:blipFill>
            </p:spPr>
            <p:txBody>
              <a:bodyPr/>
              <a:lstStyle/>
              <a:p>
                <a:r>
                  <a:rPr lang="ru-RU">
                    <a:noFill/>
                  </a:rPr>
                  <a:t> </a:t>
                </a:r>
              </a:p>
            </p:txBody>
          </p:sp>
        </mc:Fallback>
      </mc:AlternateContent>
      <p:sp>
        <p:nvSpPr>
          <p:cNvPr id="12" name="TextBox 11">
            <a:extLst>
              <a:ext uri="{FF2B5EF4-FFF2-40B4-BE49-F238E27FC236}">
                <a16:creationId xmlns:a16="http://schemas.microsoft.com/office/drawing/2014/main" id="{961F02F9-6EC3-4E8B-81AB-EDA22865744D}"/>
              </a:ext>
            </a:extLst>
          </p:cNvPr>
          <p:cNvSpPr txBox="1"/>
          <p:nvPr/>
        </p:nvSpPr>
        <p:spPr>
          <a:xfrm>
            <a:off x="5185646" y="3737945"/>
            <a:ext cx="6810705" cy="1200329"/>
          </a:xfrm>
          <a:prstGeom prst="rect">
            <a:avLst/>
          </a:prstGeom>
          <a:noFill/>
        </p:spPr>
        <p:txBody>
          <a:bodyPr wrap="square" rtlCol="0">
            <a:spAutoFit/>
          </a:bodyPr>
          <a:lstStyle/>
          <a:p>
            <a:pPr algn="just"/>
            <a:r>
              <a:rPr lang="ru-RU" b="1" dirty="0"/>
              <a:t>Функциональная точка </a:t>
            </a:r>
            <a:r>
              <a:rPr lang="ru-RU" dirty="0"/>
              <a:t>– единица измерения для выражения объема ПО, которую система предоставляет пользователю.</a:t>
            </a:r>
            <a:r>
              <a:rPr lang="en-US" dirty="0"/>
              <a:t> </a:t>
            </a:r>
            <a:r>
              <a:rPr lang="ru-RU" dirty="0"/>
              <a:t>Размер ПО в </a:t>
            </a:r>
            <a:r>
              <a:rPr lang="en-US" i="1" u="sng" dirty="0"/>
              <a:t>KSLOC</a:t>
            </a:r>
            <a:r>
              <a:rPr lang="en-US" dirty="0"/>
              <a:t> </a:t>
            </a:r>
            <a:r>
              <a:rPr lang="ru-RU" dirty="0"/>
              <a:t>может быть оценен с помощью анализа методом функциональных точек.</a:t>
            </a:r>
          </a:p>
        </p:txBody>
      </p:sp>
      <p:sp>
        <p:nvSpPr>
          <p:cNvPr id="13" name="TextBox 12">
            <a:extLst>
              <a:ext uri="{FF2B5EF4-FFF2-40B4-BE49-F238E27FC236}">
                <a16:creationId xmlns:a16="http://schemas.microsoft.com/office/drawing/2014/main" id="{394A4DAE-E36B-4DBA-AAD4-283F46D1D89F}"/>
              </a:ext>
            </a:extLst>
          </p:cNvPr>
          <p:cNvSpPr txBox="1"/>
          <p:nvPr/>
        </p:nvSpPr>
        <p:spPr>
          <a:xfrm>
            <a:off x="5238852" y="5081040"/>
            <a:ext cx="6756130" cy="1323439"/>
          </a:xfrm>
          <a:prstGeom prst="rect">
            <a:avLst/>
          </a:prstGeom>
          <a:noFill/>
        </p:spPr>
        <p:txBody>
          <a:bodyPr wrap="square" rtlCol="0">
            <a:spAutoFit/>
          </a:bodyPr>
          <a:lstStyle/>
          <a:p>
            <a:pPr algn="just"/>
            <a:r>
              <a:rPr lang="ru-RU" sz="2000" b="1" dirty="0"/>
              <a:t>Для снижения трудозатрат на разработку ПО предлагается использовать </a:t>
            </a:r>
            <a:r>
              <a:rPr lang="ru-RU" sz="2000" b="1" u="sng" dirty="0"/>
              <a:t>набирающие популярность</a:t>
            </a:r>
            <a:r>
              <a:rPr lang="ru-RU" sz="2000" b="1" dirty="0"/>
              <a:t> средства проектирования ПО с </a:t>
            </a:r>
            <a:r>
              <a:rPr lang="ru-RU" sz="2000" b="1" u="sng" dirty="0"/>
              <a:t>наименьшими</a:t>
            </a:r>
            <a:r>
              <a:rPr lang="ru-RU" sz="2000" b="1" dirty="0"/>
              <a:t> значениями </a:t>
            </a:r>
            <a:r>
              <a:rPr lang="en-US" sz="2000" b="1" i="1" u="sng" dirty="0"/>
              <a:t>KSLOC</a:t>
            </a:r>
            <a:r>
              <a:rPr lang="ru-RU" sz="2000" dirty="0"/>
              <a:t> </a:t>
            </a:r>
            <a:r>
              <a:rPr lang="ru-RU" sz="2000" b="1" dirty="0"/>
              <a:t>функциональной точки</a:t>
            </a:r>
          </a:p>
        </p:txBody>
      </p:sp>
    </p:spTree>
    <p:extLst>
      <p:ext uri="{BB962C8B-B14F-4D97-AF65-F5344CB8AC3E}">
        <p14:creationId xmlns:p14="http://schemas.microsoft.com/office/powerpoint/2010/main" val="587926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C8CD67-16BF-4EC5-9B44-CF01F9212BB3}"/>
              </a:ext>
            </a:extLst>
          </p:cNvPr>
          <p:cNvSpPr>
            <a:spLocks noGrp="1"/>
          </p:cNvSpPr>
          <p:nvPr>
            <p:ph idx="1"/>
          </p:nvPr>
        </p:nvSpPr>
        <p:spPr>
          <a:xfrm>
            <a:off x="477981" y="1120708"/>
            <a:ext cx="11222183" cy="5384002"/>
          </a:xfrm>
        </p:spPr>
        <p:txBody>
          <a:bodyPr>
            <a:normAutofit fontScale="92500" lnSpcReduction="20000"/>
          </a:bodyPr>
          <a:lstStyle/>
          <a:p>
            <a:pPr marL="514350" indent="-514350" algn="just">
              <a:buFont typeface="+mj-lt"/>
              <a:buAutoNum type="arabicPeriod"/>
            </a:pPr>
            <a:r>
              <a:rPr lang="ru-RU" dirty="0">
                <a:ea typeface="Helvetica Neue" panose="02000503000000020004" pitchFamily="2" charset="0"/>
                <a:cs typeface="Helvetica Neue" panose="02000503000000020004" pitchFamily="2" charset="0"/>
              </a:rPr>
              <a:t>Разработка методики исследования быстродействия средств проектирования ПО, отличающейся от существующих идентичным окружением для каждого измерения, снижением влияния процессов ОС и гибкой конфигурации измерений.</a:t>
            </a:r>
          </a:p>
          <a:p>
            <a:pPr marL="514350" indent="-514350" algn="just">
              <a:buFont typeface="+mj-lt"/>
              <a:buAutoNum type="arabicPeriod"/>
            </a:pPr>
            <a:r>
              <a:rPr lang="ru-RU" dirty="0">
                <a:ea typeface="Helvetica Neue" panose="02000503000000020004" pitchFamily="2" charset="0"/>
                <a:cs typeface="Helvetica Neue" panose="02000503000000020004" pitchFamily="2" charset="0"/>
              </a:rPr>
              <a:t>Реализация методики исследования быстродействия средств проектирования ПО в виде программного средства. Проведение исследования быстродействия средств проектирования ПО с помощью разработанного программного средства.</a:t>
            </a:r>
          </a:p>
          <a:p>
            <a:pPr marL="514350" indent="-514350" algn="just">
              <a:buFont typeface="+mj-lt"/>
              <a:buAutoNum type="arabicPeriod"/>
            </a:pPr>
            <a:r>
              <a:rPr lang="ru-RU" dirty="0">
                <a:ea typeface="Helvetica Neue" panose="02000503000000020004" pitchFamily="2" charset="0"/>
                <a:cs typeface="Helvetica Neue" panose="02000503000000020004" pitchFamily="2" charset="0"/>
              </a:rPr>
              <a:t>Разработка архитектуры эмулятора ядра </a:t>
            </a:r>
            <a:r>
              <a:rPr lang="en-US" dirty="0">
                <a:ea typeface="Helvetica Neue" panose="02000503000000020004" pitchFamily="2" charset="0"/>
                <a:cs typeface="Helvetica Neue" panose="02000503000000020004" pitchFamily="2" charset="0"/>
              </a:rPr>
              <a:t>MIPS</a:t>
            </a:r>
            <a:r>
              <a:rPr lang="ru-RU" dirty="0">
                <a:ea typeface="Helvetica Neue" panose="02000503000000020004" pitchFamily="2" charset="0"/>
                <a:cs typeface="Helvetica Neue" panose="02000503000000020004" pitchFamily="2" charset="0"/>
              </a:rPr>
              <a:t>. Реализация эмулятора ядра </a:t>
            </a:r>
            <a:r>
              <a:rPr lang="en-US" dirty="0">
                <a:ea typeface="Helvetica Neue" panose="02000503000000020004" pitchFamily="2" charset="0"/>
                <a:cs typeface="Helvetica Neue" panose="02000503000000020004" pitchFamily="2" charset="0"/>
              </a:rPr>
              <a:t>MIPS </a:t>
            </a:r>
            <a:r>
              <a:rPr lang="ru-RU" dirty="0">
                <a:ea typeface="Helvetica Neue" panose="02000503000000020004" pitchFamily="2" charset="0"/>
                <a:cs typeface="Helvetica Neue" panose="02000503000000020004" pitchFamily="2" charset="0"/>
              </a:rPr>
              <a:t>с использованием выбранных средств проектирования ПО, которые позволят повысить быстродействие эмуляции ПО и снизить трудозатраты на реализацию составляющих эмулируемой системы.</a:t>
            </a:r>
          </a:p>
          <a:p>
            <a:pPr marL="514350" indent="-514350" algn="just">
              <a:buFont typeface="+mj-lt"/>
              <a:buAutoNum type="arabicPeriod"/>
            </a:pPr>
            <a:r>
              <a:rPr lang="ru-RU" dirty="0">
                <a:ea typeface="Helvetica Neue" panose="02000503000000020004" pitchFamily="2" charset="0"/>
                <a:cs typeface="Helvetica Neue" panose="02000503000000020004" pitchFamily="2" charset="0"/>
              </a:rPr>
              <a:t>Проведение исследования быстродействия эмуляторов ядра </a:t>
            </a:r>
            <a:r>
              <a:rPr lang="en-US" dirty="0">
                <a:ea typeface="Helvetica Neue" panose="02000503000000020004" pitchFamily="2" charset="0"/>
                <a:cs typeface="Helvetica Neue" panose="02000503000000020004" pitchFamily="2" charset="0"/>
              </a:rPr>
              <a:t>MIPS </a:t>
            </a:r>
            <a:r>
              <a:rPr lang="ru-RU" dirty="0">
                <a:ea typeface="Helvetica Neue" panose="02000503000000020004" pitchFamily="2" charset="0"/>
                <a:cs typeface="Helvetica Neue" panose="02000503000000020004" pitchFamily="2" charset="0"/>
              </a:rPr>
              <a:t>для подтверждения эффективности разработанного решения. Проведение расчета и сравнение значений количества строк исходного кода ПО эмуляторов ядра </a:t>
            </a:r>
            <a:r>
              <a:rPr lang="en-US" dirty="0">
                <a:ea typeface="Helvetica Neue" panose="02000503000000020004" pitchFamily="2" charset="0"/>
                <a:cs typeface="Helvetica Neue" panose="02000503000000020004" pitchFamily="2" charset="0"/>
              </a:rPr>
              <a:t>MIPS</a:t>
            </a:r>
            <a:r>
              <a:rPr lang="ru-RU" dirty="0">
                <a:ea typeface="Helvetica Neue" panose="02000503000000020004" pitchFamily="2" charset="0"/>
                <a:cs typeface="Helvetica Neue" panose="02000503000000020004" pitchFamily="2" charset="0"/>
              </a:rPr>
              <a:t> для оценки трудозатрат.</a:t>
            </a:r>
          </a:p>
        </p:txBody>
      </p:sp>
      <p:sp>
        <p:nvSpPr>
          <p:cNvPr id="3" name="Slide Number Placeholder 2">
            <a:extLst>
              <a:ext uri="{FF2B5EF4-FFF2-40B4-BE49-F238E27FC236}">
                <a16:creationId xmlns:a16="http://schemas.microsoft.com/office/drawing/2014/main" id="{EA305688-E3C1-454A-AAF2-E941E4FF1C30}"/>
              </a:ext>
            </a:extLst>
          </p:cNvPr>
          <p:cNvSpPr>
            <a:spLocks noGrp="1"/>
          </p:cNvSpPr>
          <p:nvPr>
            <p:ph type="sldNum" sz="quarter" idx="12"/>
          </p:nvPr>
        </p:nvSpPr>
        <p:spPr/>
        <p:txBody>
          <a:bodyPr/>
          <a:lstStyle/>
          <a:p>
            <a:fld id="{018BF65D-6ED2-4CD5-9A43-7F793B06593C}" type="slidenum">
              <a:rPr lang="ru-RU" smtClean="0"/>
              <a:t>7</a:t>
            </a:fld>
            <a:endParaRPr lang="ru-RU"/>
          </a:p>
        </p:txBody>
      </p:sp>
      <p:sp>
        <p:nvSpPr>
          <p:cNvPr id="4" name="Title 3">
            <a:extLst>
              <a:ext uri="{FF2B5EF4-FFF2-40B4-BE49-F238E27FC236}">
                <a16:creationId xmlns:a16="http://schemas.microsoft.com/office/drawing/2014/main" id="{9766FDAA-E4AA-4056-9D3D-6EC1A847C300}"/>
              </a:ext>
            </a:extLst>
          </p:cNvPr>
          <p:cNvSpPr>
            <a:spLocks noGrp="1"/>
          </p:cNvSpPr>
          <p:nvPr>
            <p:ph type="title"/>
          </p:nvPr>
        </p:nvSpPr>
        <p:spPr/>
        <p:txBody>
          <a:bodyPr>
            <a:normAutofit/>
          </a:bodyPr>
          <a:lstStyle/>
          <a:p>
            <a:r>
              <a:rPr lang="ru-RU" b="1" dirty="0">
                <a:latin typeface="+mn-lt"/>
              </a:rPr>
              <a:t>Решаемые задачи</a:t>
            </a:r>
            <a:endParaRPr lang="ru-RU" dirty="0"/>
          </a:p>
        </p:txBody>
      </p:sp>
    </p:spTree>
    <p:extLst>
      <p:ext uri="{BB962C8B-B14F-4D97-AF65-F5344CB8AC3E}">
        <p14:creationId xmlns:p14="http://schemas.microsoft.com/office/powerpoint/2010/main" val="251858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D6A9569-3726-403F-933B-A1E94E0A3FDF}"/>
              </a:ext>
            </a:extLst>
          </p:cNvPr>
          <p:cNvSpPr>
            <a:spLocks noGrp="1"/>
          </p:cNvSpPr>
          <p:nvPr>
            <p:ph type="sldNum" sz="quarter" idx="12"/>
          </p:nvPr>
        </p:nvSpPr>
        <p:spPr/>
        <p:txBody>
          <a:bodyPr/>
          <a:lstStyle/>
          <a:p>
            <a:fld id="{018BF65D-6ED2-4CD5-9A43-7F793B06593C}" type="slidenum">
              <a:rPr lang="ru-RU" smtClean="0"/>
              <a:t>8</a:t>
            </a:fld>
            <a:endParaRPr lang="ru-RU" dirty="0"/>
          </a:p>
        </p:txBody>
      </p:sp>
      <p:sp>
        <p:nvSpPr>
          <p:cNvPr id="4" name="Title 3">
            <a:extLst>
              <a:ext uri="{FF2B5EF4-FFF2-40B4-BE49-F238E27FC236}">
                <a16:creationId xmlns:a16="http://schemas.microsoft.com/office/drawing/2014/main" id="{E609AC7F-1197-4294-BFE9-3C14E405CB23}"/>
              </a:ext>
            </a:extLst>
          </p:cNvPr>
          <p:cNvSpPr>
            <a:spLocks noGrp="1"/>
          </p:cNvSpPr>
          <p:nvPr>
            <p:ph type="title"/>
          </p:nvPr>
        </p:nvSpPr>
        <p:spPr/>
        <p:txBody>
          <a:bodyPr>
            <a:noAutofit/>
          </a:bodyPr>
          <a:lstStyle/>
          <a:p>
            <a:r>
              <a:rPr lang="ru-RU" sz="3600" dirty="0"/>
              <a:t>Существующие решения измерения быстродействия средств проектирования ПО</a:t>
            </a:r>
          </a:p>
        </p:txBody>
      </p:sp>
      <p:sp>
        <p:nvSpPr>
          <p:cNvPr id="5" name="Content Placeholder 5">
            <a:extLst>
              <a:ext uri="{FF2B5EF4-FFF2-40B4-BE49-F238E27FC236}">
                <a16:creationId xmlns:a16="http://schemas.microsoft.com/office/drawing/2014/main" id="{1D4F1D70-1F88-4530-AED0-980F8946EDD6}"/>
              </a:ext>
            </a:extLst>
          </p:cNvPr>
          <p:cNvSpPr txBox="1">
            <a:spLocks/>
          </p:cNvSpPr>
          <p:nvPr/>
        </p:nvSpPr>
        <p:spPr>
          <a:xfrm>
            <a:off x="235579" y="1120708"/>
            <a:ext cx="7606944" cy="55612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00000"/>
              </a:lnSpc>
              <a:spcBef>
                <a:spcPts val="0"/>
              </a:spcBef>
              <a:buFont typeface="Arial" panose="020B0604020202020204" pitchFamily="34" charset="0"/>
              <a:buNone/>
            </a:pPr>
            <a:r>
              <a:rPr lang="ru-RU" sz="1900" b="1" dirty="0"/>
              <a:t>1. </a:t>
            </a:r>
            <a:r>
              <a:rPr lang="en-US" sz="1900" b="1" dirty="0" err="1"/>
              <a:t>mamchyts</a:t>
            </a:r>
            <a:r>
              <a:rPr lang="en-US" sz="1900" b="1" dirty="0"/>
              <a:t>/benchmark</a:t>
            </a:r>
          </a:p>
          <a:p>
            <a:pPr marL="457200" lvl="1" indent="0">
              <a:lnSpc>
                <a:spcPct val="100000"/>
              </a:lnSpc>
              <a:spcBef>
                <a:spcPts val="0"/>
              </a:spcBef>
              <a:buFont typeface="Arial" panose="020B0604020202020204" pitchFamily="34" charset="0"/>
              <a:buNone/>
            </a:pPr>
            <a:r>
              <a:rPr lang="ru-RU" sz="1900" b="1" dirty="0"/>
              <a:t>2. </a:t>
            </a:r>
            <a:r>
              <a:rPr lang="en-US" sz="1900" b="1" dirty="0"/>
              <a:t>hanabi1224/Programming-Language-Benchmarks</a:t>
            </a:r>
            <a:endParaRPr lang="ru-RU" sz="1900" b="1" dirty="0"/>
          </a:p>
          <a:p>
            <a:pPr marL="0" lvl="1" indent="0" algn="just">
              <a:lnSpc>
                <a:spcPct val="100000"/>
              </a:lnSpc>
              <a:spcBef>
                <a:spcPts val="0"/>
              </a:spcBef>
              <a:buFont typeface="Arial" panose="020B0604020202020204" pitchFamily="34" charset="0"/>
              <a:buNone/>
            </a:pPr>
            <a:r>
              <a:rPr lang="ru-RU" sz="1900" dirty="0">
                <a:solidFill>
                  <a:schemeClr val="accent1"/>
                </a:solidFill>
              </a:rPr>
              <a:t>Преимущества: </a:t>
            </a:r>
            <a:r>
              <a:rPr lang="ru-RU" sz="1900" dirty="0"/>
              <a:t>обширный набор средств проектирования ПО, возможность снижения влияния посторонних процессов, происходящих в ОС </a:t>
            </a:r>
          </a:p>
          <a:p>
            <a:pPr marL="0" lvl="1" indent="0" algn="just">
              <a:lnSpc>
                <a:spcPct val="100000"/>
              </a:lnSpc>
              <a:spcBef>
                <a:spcPts val="0"/>
              </a:spcBef>
              <a:buFont typeface="Arial" panose="020B0604020202020204" pitchFamily="34" charset="0"/>
              <a:buNone/>
            </a:pPr>
            <a:r>
              <a:rPr lang="ru-RU" sz="1900" dirty="0">
                <a:solidFill>
                  <a:srgbClr val="C00000"/>
                </a:solidFill>
              </a:rPr>
              <a:t>Ограничения на применение: </a:t>
            </a:r>
            <a:r>
              <a:rPr lang="ru-RU" sz="1900" dirty="0"/>
              <a:t>отсутствие конфигурации исследования и возможности запуска множества последовательностей измерений</a:t>
            </a:r>
          </a:p>
          <a:p>
            <a:pPr marL="460375" lvl="1" indent="0">
              <a:lnSpc>
                <a:spcPct val="100000"/>
              </a:lnSpc>
              <a:spcBef>
                <a:spcPts val="0"/>
              </a:spcBef>
              <a:buFont typeface="Arial" panose="020B0604020202020204" pitchFamily="34" charset="0"/>
              <a:buNone/>
            </a:pPr>
            <a:r>
              <a:rPr lang="ru-RU" sz="1900" b="1" dirty="0"/>
              <a:t>3. </a:t>
            </a:r>
            <a:r>
              <a:rPr lang="en-US" sz="1900" b="1" dirty="0" err="1"/>
              <a:t>benchmarksgame</a:t>
            </a:r>
            <a:r>
              <a:rPr lang="en-US" sz="1900" b="1" dirty="0"/>
              <a:t>-team/</a:t>
            </a:r>
            <a:r>
              <a:rPr lang="en-US" sz="1900" b="1" dirty="0" err="1"/>
              <a:t>benchmarksgame</a:t>
            </a:r>
            <a:endParaRPr lang="ru-RU" sz="1900" b="1" dirty="0"/>
          </a:p>
          <a:p>
            <a:pPr marL="457200" lvl="1" indent="0">
              <a:lnSpc>
                <a:spcPct val="100000"/>
              </a:lnSpc>
              <a:spcBef>
                <a:spcPts val="0"/>
              </a:spcBef>
              <a:buFont typeface="Arial" panose="020B0604020202020204" pitchFamily="34" charset="0"/>
              <a:buNone/>
            </a:pPr>
            <a:r>
              <a:rPr lang="ru-RU" sz="1900" b="1" dirty="0"/>
              <a:t>4. </a:t>
            </a:r>
            <a:r>
              <a:rPr lang="en-US" sz="1900" b="1" dirty="0" err="1"/>
              <a:t>EntityFX</a:t>
            </a:r>
            <a:r>
              <a:rPr lang="en-US" sz="1900" b="1" dirty="0"/>
              <a:t>/</a:t>
            </a:r>
            <a:r>
              <a:rPr lang="en-US" sz="1900" b="1" dirty="0" err="1"/>
              <a:t>EntityFX</a:t>
            </a:r>
            <a:r>
              <a:rPr lang="en-US" sz="1900" b="1" dirty="0"/>
              <a:t>-Bench</a:t>
            </a:r>
            <a:endParaRPr lang="ru-RU" sz="1900" b="1" dirty="0"/>
          </a:p>
          <a:p>
            <a:pPr marL="0" lvl="1" indent="0" algn="just">
              <a:lnSpc>
                <a:spcPct val="100000"/>
              </a:lnSpc>
              <a:spcBef>
                <a:spcPts val="0"/>
              </a:spcBef>
              <a:buFont typeface="Arial" panose="020B0604020202020204" pitchFamily="34" charset="0"/>
              <a:buNone/>
            </a:pPr>
            <a:r>
              <a:rPr lang="ru-RU" sz="1900" dirty="0">
                <a:solidFill>
                  <a:schemeClr val="accent1"/>
                </a:solidFill>
              </a:rPr>
              <a:t>Преимущества:</a:t>
            </a:r>
            <a:r>
              <a:rPr lang="ru-RU" sz="1900" dirty="0"/>
              <a:t> большое количество реализованных алгоритмов для измерений</a:t>
            </a:r>
          </a:p>
          <a:p>
            <a:pPr marL="0" lvl="1" indent="0" algn="just">
              <a:lnSpc>
                <a:spcPct val="100000"/>
              </a:lnSpc>
              <a:spcBef>
                <a:spcPts val="0"/>
              </a:spcBef>
              <a:buFont typeface="Arial" panose="020B0604020202020204" pitchFamily="34" charset="0"/>
              <a:buNone/>
            </a:pPr>
            <a:r>
              <a:rPr lang="ru-RU" sz="1900" dirty="0">
                <a:solidFill>
                  <a:srgbClr val="C00000"/>
                </a:solidFill>
              </a:rPr>
              <a:t>Ограничения на применение: </a:t>
            </a:r>
            <a:r>
              <a:rPr lang="ru-RU" sz="1900" dirty="0"/>
              <a:t>влияние посторонних процессов ОС на измерения и отсутствие идентичного окружения для каждого измерения </a:t>
            </a:r>
          </a:p>
          <a:p>
            <a:pPr marL="460375" lvl="1" indent="0">
              <a:lnSpc>
                <a:spcPct val="100000"/>
              </a:lnSpc>
              <a:spcBef>
                <a:spcPts val="0"/>
              </a:spcBef>
              <a:buFont typeface="Arial" panose="020B0604020202020204" pitchFamily="34" charset="0"/>
              <a:buNone/>
            </a:pPr>
            <a:r>
              <a:rPr lang="ru-RU" sz="1900" b="1" dirty="0"/>
              <a:t>5. </a:t>
            </a:r>
            <a:r>
              <a:rPr lang="en-US" sz="1900" b="1" dirty="0" err="1"/>
              <a:t>nordlow</a:t>
            </a:r>
            <a:r>
              <a:rPr lang="en-US" sz="1900" b="1" dirty="0"/>
              <a:t>/compiler-benchmark</a:t>
            </a:r>
            <a:endParaRPr lang="ru-RU" sz="1900" b="1" dirty="0"/>
          </a:p>
          <a:p>
            <a:pPr marL="0" lvl="1" indent="0" algn="just">
              <a:lnSpc>
                <a:spcPct val="100000"/>
              </a:lnSpc>
              <a:spcBef>
                <a:spcPts val="0"/>
              </a:spcBef>
              <a:buFont typeface="Arial" panose="020B0604020202020204" pitchFamily="34" charset="0"/>
              <a:buNone/>
            </a:pPr>
            <a:r>
              <a:rPr lang="ru-RU" sz="1900" dirty="0">
                <a:solidFill>
                  <a:schemeClr val="accent1"/>
                </a:solidFill>
              </a:rPr>
              <a:t>Преимущества: </a:t>
            </a:r>
            <a:r>
              <a:rPr lang="ru-RU" sz="1900" dirty="0"/>
              <a:t>запуск множества последовательностей измерений</a:t>
            </a:r>
          </a:p>
          <a:p>
            <a:pPr marL="0" indent="0" algn="just">
              <a:lnSpc>
                <a:spcPct val="100000"/>
              </a:lnSpc>
              <a:spcBef>
                <a:spcPts val="0"/>
              </a:spcBef>
              <a:buFont typeface="Arial" panose="020B0604020202020204" pitchFamily="34" charset="0"/>
              <a:buNone/>
            </a:pPr>
            <a:r>
              <a:rPr lang="ru-RU" sz="1900" dirty="0">
                <a:solidFill>
                  <a:srgbClr val="C00000"/>
                </a:solidFill>
              </a:rPr>
              <a:t>Ограничения на применение: </a:t>
            </a:r>
            <a:r>
              <a:rPr lang="ru-RU" sz="1900" dirty="0"/>
              <a:t>отсутствие возможности конфигурации исследования и возможности снижения влияния посторонних процессов ОС</a:t>
            </a:r>
            <a:endParaRPr lang="en-US" sz="1900" dirty="0"/>
          </a:p>
          <a:p>
            <a:pPr marL="0" indent="0">
              <a:lnSpc>
                <a:spcPct val="100000"/>
              </a:lnSpc>
              <a:spcBef>
                <a:spcPts val="0"/>
              </a:spcBef>
              <a:buFont typeface="Arial" panose="020B0604020202020204" pitchFamily="34" charset="0"/>
              <a:buNone/>
            </a:pPr>
            <a:endParaRPr lang="ru-RU" sz="1900" dirty="0"/>
          </a:p>
          <a:p>
            <a:pPr marL="0" indent="0">
              <a:buFont typeface="Arial" panose="020B0604020202020204" pitchFamily="34" charset="0"/>
              <a:buNone/>
            </a:pPr>
            <a:endParaRPr lang="ru-RU" sz="1900" dirty="0"/>
          </a:p>
        </p:txBody>
      </p:sp>
      <p:sp>
        <p:nvSpPr>
          <p:cNvPr id="6" name="TextBox 5">
            <a:extLst>
              <a:ext uri="{FF2B5EF4-FFF2-40B4-BE49-F238E27FC236}">
                <a16:creationId xmlns:a16="http://schemas.microsoft.com/office/drawing/2014/main" id="{66B8D53B-D2FA-4366-98CC-AB8E2D35606C}"/>
              </a:ext>
            </a:extLst>
          </p:cNvPr>
          <p:cNvSpPr txBox="1"/>
          <p:nvPr/>
        </p:nvSpPr>
        <p:spPr>
          <a:xfrm>
            <a:off x="7982465" y="1120708"/>
            <a:ext cx="3979566" cy="5230919"/>
          </a:xfrm>
          <a:prstGeom prst="rect">
            <a:avLst/>
          </a:prstGeom>
          <a:noFill/>
        </p:spPr>
        <p:txBody>
          <a:bodyPr wrap="square">
            <a:spAutoFit/>
          </a:bodyPr>
          <a:lstStyle/>
          <a:p>
            <a:pPr algn="just"/>
            <a:r>
              <a:rPr lang="ru-RU" sz="1900" dirty="0"/>
              <a:t>Выявлено </a:t>
            </a:r>
            <a:r>
              <a:rPr lang="ru-RU" sz="1900" b="1" u="sng" dirty="0"/>
              <a:t>отсутствие решения</a:t>
            </a:r>
            <a:r>
              <a:rPr lang="ru-RU" sz="1900" dirty="0"/>
              <a:t>, поддерживающее все требуемые для проведения измерений быстродействия средств разработки ПО возможности снижения воздействия окружения и погрешностей:</a:t>
            </a:r>
          </a:p>
          <a:p>
            <a:pPr marL="182880" indent="-182880" algn="just">
              <a:lnSpc>
                <a:spcPct val="80000"/>
              </a:lnSpc>
              <a:spcBef>
                <a:spcPts val="1000"/>
              </a:spcBef>
              <a:buFont typeface="Arial" panose="020B0604020202020204" pitchFamily="34" charset="0"/>
              <a:buChar char="•"/>
            </a:pPr>
            <a:r>
              <a:rPr lang="ru-RU" sz="1900" dirty="0"/>
              <a:t>снижение влияния процессов, происходящих в ОС на измерение</a:t>
            </a:r>
          </a:p>
          <a:p>
            <a:pPr marL="182880" indent="-182880" algn="just">
              <a:lnSpc>
                <a:spcPct val="80000"/>
              </a:lnSpc>
              <a:spcBef>
                <a:spcPts val="1000"/>
              </a:spcBef>
              <a:buFont typeface="Arial" panose="020B0604020202020204" pitchFamily="34" charset="0"/>
              <a:buChar char="•"/>
            </a:pPr>
            <a:r>
              <a:rPr lang="ru-RU" sz="1900" dirty="0"/>
              <a:t>создание идентичного окружения для каждого измерения для снижения влияния </a:t>
            </a:r>
            <a:r>
              <a:rPr lang="en-US" sz="1900" dirty="0"/>
              <a:t>JIT</a:t>
            </a:r>
            <a:r>
              <a:rPr lang="ru-RU" sz="1900" dirty="0"/>
              <a:t> компиляции при выполнении множества измерений</a:t>
            </a:r>
          </a:p>
          <a:p>
            <a:pPr marL="182880" indent="-182880" algn="just">
              <a:lnSpc>
                <a:spcPct val="80000"/>
              </a:lnSpc>
              <a:spcBef>
                <a:spcPts val="1000"/>
              </a:spcBef>
              <a:buFont typeface="Arial" panose="020B0604020202020204" pitchFamily="34" charset="0"/>
              <a:buChar char="•"/>
            </a:pPr>
            <a:r>
              <a:rPr lang="ru-RU" sz="1900" dirty="0"/>
              <a:t>запуск множества повторений измерения для снижения случайной погрешности</a:t>
            </a:r>
          </a:p>
          <a:p>
            <a:pPr marL="182880" indent="-182880" algn="just">
              <a:lnSpc>
                <a:spcPct val="80000"/>
              </a:lnSpc>
              <a:spcBef>
                <a:spcPts val="1000"/>
              </a:spcBef>
              <a:buFont typeface="Arial" panose="020B0604020202020204" pitchFamily="34" charset="0"/>
              <a:buChar char="•"/>
            </a:pPr>
            <a:r>
              <a:rPr lang="ru-RU" sz="1900" dirty="0"/>
              <a:t>гибкая конфигурация измерений</a:t>
            </a:r>
          </a:p>
        </p:txBody>
      </p:sp>
      <p:cxnSp>
        <p:nvCxnSpPr>
          <p:cNvPr id="8" name="Straight Connector 7">
            <a:extLst>
              <a:ext uri="{FF2B5EF4-FFF2-40B4-BE49-F238E27FC236}">
                <a16:creationId xmlns:a16="http://schemas.microsoft.com/office/drawing/2014/main" id="{24A87AB6-3C69-454D-9138-C608A4862A19}"/>
              </a:ext>
            </a:extLst>
          </p:cNvPr>
          <p:cNvCxnSpPr>
            <a:cxnSpLocks/>
          </p:cNvCxnSpPr>
          <p:nvPr/>
        </p:nvCxnSpPr>
        <p:spPr>
          <a:xfrm>
            <a:off x="7881141" y="1082991"/>
            <a:ext cx="0" cy="5669280"/>
          </a:xfrm>
          <a:prstGeom prst="line">
            <a:avLst/>
          </a:prstGeom>
          <a:ln>
            <a:prstDash val="lg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7458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F913911-C28B-4228-98C1-882870247C9A}"/>
              </a:ext>
            </a:extLst>
          </p:cNvPr>
          <p:cNvSpPr>
            <a:spLocks noGrp="1"/>
          </p:cNvSpPr>
          <p:nvPr>
            <p:ph type="sldNum" sz="quarter" idx="12"/>
          </p:nvPr>
        </p:nvSpPr>
        <p:spPr/>
        <p:txBody>
          <a:bodyPr/>
          <a:lstStyle/>
          <a:p>
            <a:fld id="{018BF65D-6ED2-4CD5-9A43-7F793B06593C}" type="slidenum">
              <a:rPr lang="ru-RU" smtClean="0"/>
              <a:t>9</a:t>
            </a:fld>
            <a:endParaRPr lang="ru-RU"/>
          </a:p>
        </p:txBody>
      </p:sp>
      <p:sp>
        <p:nvSpPr>
          <p:cNvPr id="4" name="Title 3">
            <a:extLst>
              <a:ext uri="{FF2B5EF4-FFF2-40B4-BE49-F238E27FC236}">
                <a16:creationId xmlns:a16="http://schemas.microsoft.com/office/drawing/2014/main" id="{D641C070-B99B-4647-B38F-468C9F020701}"/>
              </a:ext>
            </a:extLst>
          </p:cNvPr>
          <p:cNvSpPr>
            <a:spLocks noGrp="1"/>
          </p:cNvSpPr>
          <p:nvPr>
            <p:ph type="title"/>
          </p:nvPr>
        </p:nvSpPr>
        <p:spPr/>
        <p:txBody>
          <a:bodyPr>
            <a:noAutofit/>
          </a:bodyPr>
          <a:lstStyle/>
          <a:p>
            <a:r>
              <a:rPr lang="ru-RU" sz="3600" b="1" dirty="0">
                <a:latin typeface="+mn-lt"/>
              </a:rPr>
              <a:t>Алгоритм </a:t>
            </a:r>
            <a:r>
              <a:rPr lang="ru-RU" sz="3600" dirty="0"/>
              <a:t>измерения быстродействия средств проектирования ПО</a:t>
            </a:r>
          </a:p>
        </p:txBody>
      </p:sp>
      <p:pic>
        <p:nvPicPr>
          <p:cNvPr id="14" name="Content Placeholder 13">
            <a:extLst>
              <a:ext uri="{FF2B5EF4-FFF2-40B4-BE49-F238E27FC236}">
                <a16:creationId xmlns:a16="http://schemas.microsoft.com/office/drawing/2014/main" id="{9294724D-FB88-4433-81C0-83DBA3E9137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34790" y="992946"/>
            <a:ext cx="9722420" cy="5741519"/>
          </a:xfrm>
        </p:spPr>
      </p:pic>
    </p:spTree>
    <p:extLst>
      <p:ext uri="{BB962C8B-B14F-4D97-AF65-F5344CB8AC3E}">
        <p14:creationId xmlns:p14="http://schemas.microsoft.com/office/powerpoint/2010/main" val="3734749813"/>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8243</TotalTime>
  <Words>2789</Words>
  <Application>Microsoft Office PowerPoint</Application>
  <PresentationFormat>Widescreen</PresentationFormat>
  <Paragraphs>342</Paragraphs>
  <Slides>30</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Calibri Light</vt:lpstr>
      <vt:lpstr>Cambria Math</vt:lpstr>
      <vt:lpstr>Helvetica Neue</vt:lpstr>
      <vt:lpstr>Times New Roman</vt:lpstr>
      <vt:lpstr>Тема Office</vt:lpstr>
      <vt:lpstr>Выпускная квалификационная работа магистра «Разработка эмулятора ядра MIPS с использованием современных средств и методов проектирования ПО»</vt:lpstr>
      <vt:lpstr>Цель работы</vt:lpstr>
      <vt:lpstr>Актуальность</vt:lpstr>
      <vt:lpstr>Существующие решения эмуляции</vt:lpstr>
      <vt:lpstr>Обзор средств проектирования ПО</vt:lpstr>
      <vt:lpstr>Обзор средств проектирования ПО</vt:lpstr>
      <vt:lpstr>Решаемые задачи</vt:lpstr>
      <vt:lpstr>Существующие решения измерения быстродействия средств проектирования ПО</vt:lpstr>
      <vt:lpstr>Алгоритм измерения быстродействия средств проектирования ПО</vt:lpstr>
      <vt:lpstr>Иерархический дескриптор конфигурации</vt:lpstr>
      <vt:lpstr>Обзор алгоритмов для проведения измерений</vt:lpstr>
      <vt:lpstr>Результаты исследования быстродействия средств проектирования ПО</vt:lpstr>
      <vt:lpstr>Разработка архитектуры эмулятора ядра MIPS</vt:lpstr>
      <vt:lpstr>Разработка эмулятора ядра MIPS Rush</vt:lpstr>
      <vt:lpstr>Пример эмуляции ПО реализующего алгоритм поиска простых чисел</vt:lpstr>
      <vt:lpstr>Сравнение вариантов декодирования инструкции MOVZ</vt:lpstr>
      <vt:lpstr>Результаты испытания быстродействия эмуляторов MIPS</vt:lpstr>
      <vt:lpstr>Сравнение трудозатрат на реализацию эмуляторов</vt:lpstr>
      <vt:lpstr>Результаты работы</vt:lpstr>
      <vt:lpstr>Публикации за время обучения в магистратуре</vt:lpstr>
      <vt:lpstr>PowerPoint Presentation</vt:lpstr>
      <vt:lpstr>Области применения эмуляторов</vt:lpstr>
      <vt:lpstr>Методика исследования быстродействия средств проектирования ПО</vt:lpstr>
      <vt:lpstr>Диаграмма классов ПО для исследования быстродействия</vt:lpstr>
      <vt:lpstr>Результаты исследования быстродействия средств проектирования ПО</vt:lpstr>
      <vt:lpstr>MIPS</vt:lpstr>
      <vt:lpstr>Выбор MIPS</vt:lpstr>
      <vt:lpstr>Диаграмма классов эмулятора ядра MIPS</vt:lpstr>
      <vt:lpstr>Диаграмма компонентов эмулятора ядра MIPS</vt:lpstr>
      <vt:lpstr>Диаграмма деятельности эмулятора ядра MIPS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
  <cp:lastModifiedBy>Kirill Kutaev</cp:lastModifiedBy>
  <cp:revision>547</cp:revision>
  <dcterms:created xsi:type="dcterms:W3CDTF">2021-05-29T20:28:04Z</dcterms:created>
  <dcterms:modified xsi:type="dcterms:W3CDTF">2024-05-27T18:13:45Z</dcterms:modified>
</cp:coreProperties>
</file>